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259" r:id="rId2"/>
    <p:sldId id="1344" r:id="rId3"/>
    <p:sldId id="1257" r:id="rId4"/>
    <p:sldId id="1375" r:id="rId5"/>
    <p:sldId id="1417" r:id="rId6"/>
    <p:sldId id="1267" r:id="rId7"/>
    <p:sldId id="1142" r:id="rId8"/>
    <p:sldId id="269" r:id="rId9"/>
    <p:sldId id="614" r:id="rId10"/>
    <p:sldId id="1250" r:id="rId11"/>
    <p:sldId id="1329" r:id="rId12"/>
    <p:sldId id="1360" r:id="rId13"/>
    <p:sldId id="1345" r:id="rId14"/>
    <p:sldId id="1351" r:id="rId15"/>
    <p:sldId id="1408" r:id="rId16"/>
    <p:sldId id="1293" r:id="rId17"/>
    <p:sldId id="1362" r:id="rId18"/>
    <p:sldId id="1352" r:id="rId19"/>
    <p:sldId id="1361" r:id="rId20"/>
    <p:sldId id="1363" r:id="rId21"/>
    <p:sldId id="1364" r:id="rId22"/>
    <p:sldId id="1372" r:id="rId23"/>
    <p:sldId id="1381" r:id="rId24"/>
    <p:sldId id="1376" r:id="rId25"/>
    <p:sldId id="1385" r:id="rId26"/>
    <p:sldId id="1373" r:id="rId27"/>
    <p:sldId id="1374" r:id="rId28"/>
    <p:sldId id="1386" r:id="rId29"/>
    <p:sldId id="1390" r:id="rId30"/>
    <p:sldId id="1384" r:id="rId31"/>
    <p:sldId id="1382" r:id="rId32"/>
    <p:sldId id="1355" r:id="rId33"/>
    <p:sldId id="1395" r:id="rId34"/>
    <p:sldId id="1396" r:id="rId35"/>
    <p:sldId id="1410" r:id="rId36"/>
    <p:sldId id="1387" r:id="rId37"/>
    <p:sldId id="1416" r:id="rId38"/>
    <p:sldId id="1413" r:id="rId39"/>
    <p:sldId id="1415" r:id="rId40"/>
    <p:sldId id="1406" r:id="rId41"/>
    <p:sldId id="1412" r:id="rId42"/>
    <p:sldId id="1353" r:id="rId43"/>
    <p:sldId id="1414" r:id="rId44"/>
    <p:sldId id="1411" r:id="rId45"/>
    <p:sldId id="1358" r:id="rId46"/>
    <p:sldId id="1366" r:id="rId47"/>
    <p:sldId id="1400" r:id="rId48"/>
    <p:sldId id="1403" r:id="rId49"/>
    <p:sldId id="1409" r:id="rId50"/>
    <p:sldId id="1394" r:id="rId51"/>
    <p:sldId id="1391" r:id="rId52"/>
    <p:sldId id="1393" r:id="rId53"/>
    <p:sldId id="1399" r:id="rId54"/>
    <p:sldId id="1346" r:id="rId55"/>
    <p:sldId id="1380" r:id="rId56"/>
    <p:sldId id="1369" r:id="rId57"/>
    <p:sldId id="1367" r:id="rId58"/>
    <p:sldId id="1347" r:id="rId59"/>
    <p:sldId id="1365" r:id="rId60"/>
    <p:sldId id="1377" r:id="rId61"/>
    <p:sldId id="1368" r:id="rId62"/>
    <p:sldId id="271" r:id="rId6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頁" id="{358C1436-8726-44E9-9674-06351113E5DF}">
          <p14:sldIdLst>
            <p14:sldId id="259"/>
          </p14:sldIdLst>
        </p14:section>
        <p14:section name="控管紀錄(NAS)" id="{2E5D7665-38B7-4012-891B-65C37992EB9E}">
          <p14:sldIdLst>
            <p14:sldId id="1344"/>
            <p14:sldId id="1257"/>
          </p14:sldIdLst>
        </p14:section>
        <p14:section name="控管紀錄(Git)" id="{6A277EEA-9672-4024-8708-20A0F39A99C0}">
          <p14:sldIdLst>
            <p14:sldId id="1375"/>
            <p14:sldId id="1417"/>
          </p14:sldIdLst>
        </p14:section>
        <p14:section name="進度統整" id="{9DD50ACF-4175-4751-9D6B-498445AED633}">
          <p14:sldIdLst>
            <p14:sldId id="1267"/>
          </p14:sldIdLst>
        </p14:section>
        <p14:section name="需求列表" id="{DE023DAD-9EED-426D-8EB3-17248E4D00C3}">
          <p14:sldIdLst>
            <p14:sldId id="1142"/>
            <p14:sldId id="269"/>
          </p14:sldIdLst>
        </p14:section>
        <p14:section name="模組列表" id="{4734B755-1284-4D0A-BD14-DE31D9E9C0A3}">
          <p14:sldIdLst>
            <p14:sldId id="614"/>
          </p14:sldIdLst>
        </p14:section>
        <p14:section name="系統分析" id="{9A21F2E2-4FC0-4A62-9703-93430BA9593A}">
          <p14:sldIdLst>
            <p14:sldId id="1250"/>
            <p14:sldId id="1329"/>
            <p14:sldId id="1360"/>
            <p14:sldId id="1345"/>
            <p14:sldId id="1351"/>
            <p14:sldId id="1408"/>
            <p14:sldId id="1293"/>
          </p14:sldIdLst>
        </p14:section>
        <p14:section name="722" id="{1611EE3C-522C-4CAB-B9B1-B7C4E02A4605}">
          <p14:sldIdLst>
            <p14:sldId id="1362"/>
            <p14:sldId id="1352"/>
            <p14:sldId id="1361"/>
            <p14:sldId id="1363"/>
            <p14:sldId id="1364"/>
            <p14:sldId id="1372"/>
            <p14:sldId id="1381"/>
            <p14:sldId id="1376"/>
          </p14:sldIdLst>
        </p14:section>
        <p14:section name="Vitis" id="{419A53DC-9EE0-40C7-9204-24EDABE86BD9}">
          <p14:sldIdLst>
            <p14:sldId id="1385"/>
            <p14:sldId id="1373"/>
            <p14:sldId id="1374"/>
            <p14:sldId id="1386"/>
            <p14:sldId id="1390"/>
          </p14:sldIdLst>
        </p14:section>
        <p14:section name="無Vitis" id="{E3264C3D-5C45-4A30-97AC-0902DF1B49DD}">
          <p14:sldIdLst>
            <p14:sldId id="1384"/>
            <p14:sldId id="1382"/>
          </p14:sldIdLst>
        </p14:section>
        <p14:section name="專案架構" id="{1EBCE073-09FA-4CD3-BDCF-56A4EDB986FF}">
          <p14:sldIdLst>
            <p14:sldId id="1355"/>
            <p14:sldId id="1395"/>
            <p14:sldId id="1396"/>
          </p14:sldIdLst>
        </p14:section>
        <p14:section name="成果展示(2023/9/5)" id="{A4EDD000-DE30-41BA-970D-32A868F4A67D}">
          <p14:sldIdLst>
            <p14:sldId id="1410"/>
            <p14:sldId id="1387"/>
            <p14:sldId id="1416"/>
          </p14:sldIdLst>
        </p14:section>
        <p14:section name="成果展示(2023/8/22)" id="{0CA4E563-A262-47E4-898C-71F544D3F562}">
          <p14:sldIdLst>
            <p14:sldId id="1413"/>
            <p14:sldId id="1415"/>
            <p14:sldId id="1406"/>
            <p14:sldId id="1412"/>
            <p14:sldId id="1353"/>
            <p14:sldId id="1414"/>
            <p14:sldId id="1411"/>
          </p14:sldIdLst>
        </p14:section>
        <p14:section name="成果展示(2023/7/31)" id="{BE3AF615-FFF2-4553-98E5-CD91182F7CAC}">
          <p14:sldIdLst>
            <p14:sldId id="1358"/>
            <p14:sldId id="1366"/>
            <p14:sldId id="1400"/>
            <p14:sldId id="1403"/>
          </p14:sldIdLst>
        </p14:section>
        <p14:section name="問題紀錄" id="{3D9BB77A-BB0E-4806-9C6E-6D65767E89AA}">
          <p14:sldIdLst>
            <p14:sldId id="1409"/>
            <p14:sldId id="1394"/>
            <p14:sldId id="1391"/>
            <p14:sldId id="1393"/>
            <p14:sldId id="1399"/>
          </p14:sldIdLst>
        </p14:section>
        <p14:section name="成果展示(2023/7/18)" id="{354F6F60-A052-4339-A1B5-70DBFD6B7322}">
          <p14:sldIdLst>
            <p14:sldId id="1346"/>
            <p14:sldId id="1380"/>
            <p14:sldId id="1369"/>
            <p14:sldId id="1367"/>
            <p14:sldId id="1347"/>
            <p14:sldId id="1365"/>
            <p14:sldId id="1377"/>
            <p14:sldId id="1368"/>
          </p14:sldIdLst>
        </p14:section>
        <p14:section name="成果展示(2023/7/12)" id="{A20D67DB-E1B5-4319-82C1-340215B21607}">
          <p14:sldIdLst/>
        </p14:section>
        <p14:section name="成果展示(2023/7/5)" id="{70DC3051-68F9-4DEC-9A31-AFAFBB0B0227}">
          <p14:sldIdLst/>
        </p14:section>
        <p14:section name="波形模擬轉圖片輸出" id="{AAC2B831-151C-4000-90D8-FE010905DD21}">
          <p14:sldIdLst/>
        </p14:section>
        <p14:section name="BRam_FIFO" id="{B297A248-33F4-4505-BBE2-4A66F4E747C9}">
          <p14:sldIdLst/>
        </p14:section>
        <p14:section name="BRAM+Harris_warpper 燒錄驗證功能" id="{AACFFD94-4AEA-47C7-B01A-FA31C06436CC}">
          <p14:sldIdLst/>
        </p14:section>
        <p14:section name="問題紀錄" id="{E54951B3-F25C-472E-B15E-EA7E37F6D2ED}">
          <p14:sldIdLst/>
        </p14:section>
        <p14:section name="實驗室測試" id="{BE0FC9CF-849C-4372-842F-AEFE013F061F}">
          <p14:sldIdLst/>
        </p14:section>
        <p14:section name="py" id="{7A392E56-F34F-4328-8B88-AD9E0DC31671}">
          <p14:sldIdLst/>
        </p14:section>
        <p14:section name="參考資料" id="{45BCF316-EF51-4D48-B1BE-363829FB5D01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6AA4D9"/>
    <a:srgbClr val="FF0000"/>
    <a:srgbClr val="0066FE"/>
    <a:srgbClr val="FFFFFF"/>
    <a:srgbClr val="7CAFDE"/>
    <a:srgbClr val="3886CC"/>
    <a:srgbClr val="66A2D8"/>
    <a:srgbClr val="9751CB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06799F8-075E-4A3A-A7F6-7FBC6576F1A4}" styleName="佈景主題樣式 2 - 輔色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9" autoAdjust="0"/>
    <p:restoredTop sz="94910" autoAdjust="0"/>
  </p:normalViewPr>
  <p:slideViewPr>
    <p:cSldViewPr snapToGrid="0">
      <p:cViewPr>
        <p:scale>
          <a:sx n="75" d="100"/>
          <a:sy n="75" d="100"/>
        </p:scale>
        <p:origin x="468" y="172"/>
      </p:cViewPr>
      <p:guideLst/>
    </p:cSldViewPr>
  </p:slideViewPr>
  <p:outlineViewPr>
    <p:cViewPr>
      <p:scale>
        <a:sx n="33" d="100"/>
        <a:sy n="33" d="100"/>
      </p:scale>
      <p:origin x="0" y="-4236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>
                <a:ea typeface="標楷體" panose="03000509000000000000" pitchFamily="65" charset="-120"/>
              </a:rPr>
              <a:t>2023/9/5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>
                <a:ea typeface="標楷體" panose="03000509000000000000" pitchFamily="65" charset="-120"/>
              </a:rPr>
              <a:t>‹#›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2CB905C5-9D54-40E2-B40C-7996280CAB02}" type="datetimeFigureOut">
              <a:rPr lang="zh-TW" altLang="en-US" smtClean="0"/>
              <a:pPr/>
              <a:t>2023/9/5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EF8A6B0B-A5FB-4629-B823-69B1A9EB3A4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qq_41667729/article/details/129171314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8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5602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93326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8167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850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5028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03950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99575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79527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61534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2721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3648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14909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37922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96758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5050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49171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5550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41070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71764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11364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9976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pPr/>
              <a:t>10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93194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2435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800" kern="1200" dirty="0">
                <a:solidFill>
                  <a:schemeClr val="tx1"/>
                </a:solidFill>
                <a:latin typeface="+mn-lt"/>
                <a:ea typeface="標楷體" panose="03000509000000000000" pitchFamily="65" charset="-120"/>
                <a:cs typeface="+mn-cs"/>
              </a:rPr>
              <a:t>320x240 pixels(mountain)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kern="1200" dirty="0">
                <a:solidFill>
                  <a:schemeClr val="tx1"/>
                </a:solidFill>
                <a:latin typeface="+mn-lt"/>
                <a:ea typeface="標楷體" panose="03000509000000000000" pitchFamily="65" charset="-120"/>
                <a:cs typeface="+mn-cs"/>
              </a:rPr>
              <a:t>Q:</a:t>
            </a:r>
            <a:r>
              <a:rPr lang="zh-TW" altLang="en-US" sz="1000" kern="1200" dirty="0">
                <a:solidFill>
                  <a:schemeClr val="tx1"/>
                </a:solidFill>
                <a:latin typeface="+mn-lt"/>
                <a:ea typeface="標楷體" panose="03000509000000000000" pitchFamily="65" charset="-120"/>
                <a:cs typeface="+mn-cs"/>
              </a:rPr>
              <a:t> </a:t>
            </a:r>
            <a:r>
              <a:rPr lang="en-US" altLang="zh-TW" sz="1000" kern="1200" dirty="0">
                <a:solidFill>
                  <a:schemeClr val="tx1"/>
                </a:solidFill>
                <a:latin typeface="+mn-lt"/>
                <a:ea typeface="標楷體" panose="03000509000000000000" pitchFamily="65" charset="-120"/>
                <a:cs typeface="+mn-cs"/>
              </a:rPr>
              <a:t>FPGA </a:t>
            </a:r>
            <a:r>
              <a:rPr lang="zh-TW" altLang="en-US" sz="1000" kern="1200" dirty="0">
                <a:solidFill>
                  <a:schemeClr val="tx1"/>
                </a:solidFill>
                <a:latin typeface="+mn-lt"/>
                <a:ea typeface="標楷體" panose="03000509000000000000" pitchFamily="65" charset="-120"/>
                <a:cs typeface="+mn-cs"/>
              </a:rPr>
              <a:t>如何算</a:t>
            </a:r>
            <a:r>
              <a:rPr lang="en-US" altLang="zh-TW" sz="1000" kern="1200" dirty="0">
                <a:solidFill>
                  <a:schemeClr val="tx1"/>
                </a:solidFill>
                <a:latin typeface="+mn-lt"/>
                <a:ea typeface="標楷體" panose="03000509000000000000" pitchFamily="65" charset="-120"/>
                <a:cs typeface="+mn-cs"/>
              </a:rPr>
              <a:t>Inliers, matching</a:t>
            </a:r>
            <a:r>
              <a:rPr lang="zh-TW" altLang="en-US" sz="1000" kern="1200" dirty="0">
                <a:solidFill>
                  <a:schemeClr val="tx1"/>
                </a:solidFill>
                <a:latin typeface="+mn-lt"/>
                <a:ea typeface="標楷體" panose="03000509000000000000" pitchFamily="65" charset="-120"/>
                <a:cs typeface="+mn-cs"/>
              </a:rPr>
              <a:t>兩點的畢式距離</a:t>
            </a:r>
            <a:endParaRPr lang="en-US" altLang="zh-TW" sz="1000" kern="1200" dirty="0">
              <a:solidFill>
                <a:schemeClr val="tx1"/>
              </a:solidFill>
              <a:latin typeface="+mn-lt"/>
              <a:ea typeface="標楷體" panose="03000509000000000000" pitchFamily="65" charset="-120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pPr/>
              <a:t>61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9220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pPr/>
              <a:t>17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9487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FPGA</a:t>
            </a:r>
            <a:r>
              <a:rPr lang="zh-CN" altLang="en-US" dirty="0">
                <a:hlinkClick r:id="rId3"/>
              </a:rPr>
              <a:t>纯</a:t>
            </a:r>
            <a:r>
              <a:rPr lang="en-US" altLang="zh-CN" dirty="0" err="1">
                <a:hlinkClick r:id="rId3"/>
              </a:rPr>
              <a:t>verilog</a:t>
            </a:r>
            <a:r>
              <a:rPr lang="zh-CN" altLang="en-US" dirty="0">
                <a:hlinkClick r:id="rId3"/>
              </a:rPr>
              <a:t>代码实现</a:t>
            </a:r>
            <a:r>
              <a:rPr lang="en-US" altLang="zh-CN" dirty="0">
                <a:hlinkClick r:id="rId3"/>
              </a:rPr>
              <a:t>H.264/AVC</a:t>
            </a:r>
            <a:r>
              <a:rPr lang="zh-CN" altLang="en-US" dirty="0">
                <a:hlinkClick r:id="rId3"/>
              </a:rPr>
              <a:t>视频解码，提供工程源码和技术支持</a:t>
            </a:r>
            <a:r>
              <a:rPr lang="en-US" altLang="zh-CN" dirty="0">
                <a:hlinkClick r:id="rId3"/>
              </a:rPr>
              <a:t>_</a:t>
            </a:r>
            <a:r>
              <a:rPr lang="en-US" altLang="zh-CN" dirty="0" err="1">
                <a:hlinkClick r:id="rId3"/>
              </a:rPr>
              <a:t>fpga</a:t>
            </a:r>
            <a:r>
              <a:rPr lang="en-US" altLang="zh-CN" dirty="0">
                <a:hlinkClick r:id="rId3"/>
              </a:rPr>
              <a:t> h264_9527</a:t>
            </a:r>
            <a:r>
              <a:rPr lang="zh-CN" altLang="en-US" dirty="0">
                <a:hlinkClick r:id="rId3"/>
              </a:rPr>
              <a:t>华安的博客</a:t>
            </a:r>
            <a:r>
              <a:rPr lang="en-US" altLang="zh-CN" dirty="0">
                <a:hlinkClick r:id="rId3"/>
              </a:rPr>
              <a:t>-CSDN</a:t>
            </a:r>
            <a:r>
              <a:rPr lang="zh-CN" altLang="en-US" dirty="0">
                <a:hlinkClick r:id="rId3"/>
              </a:rPr>
              <a:t>博客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pPr/>
              <a:t>24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8075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pPr/>
              <a:t>25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2235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srgbClr val="121212"/>
                </a:solidFill>
                <a:latin typeface="-apple-system"/>
              </a:rPr>
              <a:t>AXI4</a:t>
            </a:r>
            <a:r>
              <a:rPr lang="zh-TW" altLang="en-US" dirty="0">
                <a:solidFill>
                  <a:srgbClr val="121212"/>
                </a:solidFill>
                <a:latin typeface="-apple-system"/>
              </a:rPr>
              <a:t>協議支援以下三種類型的介面：</a:t>
            </a:r>
            <a:br>
              <a:rPr lang="zh-TW" altLang="en-US" dirty="0"/>
            </a:br>
            <a:r>
              <a:rPr lang="en-US" altLang="zh-TW" dirty="0">
                <a:solidFill>
                  <a:srgbClr val="121212"/>
                </a:solidFill>
                <a:latin typeface="-apple-system"/>
              </a:rPr>
              <a:t>1</a:t>
            </a:r>
            <a:r>
              <a:rPr lang="zh-TW" altLang="en-US" dirty="0">
                <a:solidFill>
                  <a:srgbClr val="121212"/>
                </a:solidFill>
                <a:latin typeface="-apple-system"/>
              </a:rPr>
              <a:t>、</a:t>
            </a:r>
            <a:r>
              <a:rPr lang="en-US" altLang="zh-TW" dirty="0">
                <a:solidFill>
                  <a:srgbClr val="121212"/>
                </a:solidFill>
                <a:latin typeface="-apple-system"/>
              </a:rPr>
              <a:t>AXI4</a:t>
            </a:r>
            <a:r>
              <a:rPr lang="zh-TW" altLang="en-US" dirty="0">
                <a:solidFill>
                  <a:srgbClr val="121212"/>
                </a:solidFill>
                <a:latin typeface="-apple-system"/>
              </a:rPr>
              <a:t>：高性能存儲映射介面。</a:t>
            </a:r>
            <a:br>
              <a:rPr lang="zh-TW" altLang="en-US" dirty="0"/>
            </a:br>
            <a:r>
              <a:rPr lang="en-US" altLang="zh-TW" dirty="0">
                <a:solidFill>
                  <a:srgbClr val="121212"/>
                </a:solidFill>
                <a:latin typeface="-apple-system"/>
              </a:rPr>
              <a:t>2</a:t>
            </a:r>
            <a:r>
              <a:rPr lang="zh-TW" altLang="en-US" dirty="0">
                <a:solidFill>
                  <a:srgbClr val="121212"/>
                </a:solidFill>
                <a:latin typeface="-apple-system"/>
              </a:rPr>
              <a:t>、</a:t>
            </a:r>
            <a:r>
              <a:rPr lang="en-US" altLang="zh-TW" dirty="0">
                <a:solidFill>
                  <a:srgbClr val="121212"/>
                </a:solidFill>
                <a:latin typeface="-apple-system"/>
              </a:rPr>
              <a:t>AXI4-Lite</a:t>
            </a:r>
            <a:r>
              <a:rPr lang="zh-TW" altLang="en-US" dirty="0">
                <a:solidFill>
                  <a:srgbClr val="121212"/>
                </a:solidFill>
                <a:latin typeface="-apple-system"/>
              </a:rPr>
              <a:t>：簡化版的</a:t>
            </a:r>
            <a:r>
              <a:rPr lang="en-US" altLang="zh-TW" dirty="0">
                <a:solidFill>
                  <a:srgbClr val="121212"/>
                </a:solidFill>
                <a:latin typeface="-apple-system"/>
              </a:rPr>
              <a:t>AXI4</a:t>
            </a:r>
            <a:r>
              <a:rPr lang="zh-TW" altLang="en-US" dirty="0">
                <a:solidFill>
                  <a:srgbClr val="121212"/>
                </a:solidFill>
                <a:latin typeface="-apple-system"/>
              </a:rPr>
              <a:t>介面，用於較少數據量的存儲映射通信。</a:t>
            </a:r>
            <a:br>
              <a:rPr lang="zh-TW" altLang="en-US" dirty="0"/>
            </a:br>
            <a:r>
              <a:rPr lang="en-US" altLang="zh-TW" dirty="0">
                <a:solidFill>
                  <a:srgbClr val="121212"/>
                </a:solidFill>
                <a:latin typeface="-apple-system"/>
              </a:rPr>
              <a:t>3</a:t>
            </a:r>
            <a:r>
              <a:rPr lang="zh-TW" altLang="en-US" dirty="0">
                <a:solidFill>
                  <a:srgbClr val="121212"/>
                </a:solidFill>
                <a:latin typeface="-apple-system"/>
              </a:rPr>
              <a:t>、</a:t>
            </a:r>
            <a:r>
              <a:rPr lang="en-US" altLang="zh-TW" dirty="0">
                <a:solidFill>
                  <a:srgbClr val="121212"/>
                </a:solidFill>
                <a:latin typeface="-apple-system"/>
              </a:rPr>
              <a:t>AXI4-Stream</a:t>
            </a:r>
            <a:r>
              <a:rPr lang="zh-TW" altLang="en-US" dirty="0">
                <a:solidFill>
                  <a:srgbClr val="121212"/>
                </a:solidFill>
                <a:latin typeface="-apple-system"/>
              </a:rPr>
              <a:t>：用於高速數據流傳輸，非存儲映射介面。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pPr/>
              <a:t>26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8396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pPr/>
              <a:t>30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41076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2188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2023/9/5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2023/9/5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2023/9/5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4074"/>
            <a:ext cx="10515600" cy="4434726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7" name="內容版面配置區 2"/>
          <p:cNvSpPr>
            <a:spLocks noGrp="1"/>
          </p:cNvSpPr>
          <p:nvPr>
            <p:ph idx="13"/>
          </p:nvPr>
        </p:nvSpPr>
        <p:spPr>
          <a:xfrm>
            <a:off x="838200" y="5638800"/>
            <a:ext cx="10515600" cy="600825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spcBef>
                <a:spcPts val="0"/>
              </a:spcBef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2023/9/5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1265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2023/9/5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2023/9/5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2023/9/5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2023/9/5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2023/9/5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2023/9/5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2023/9/5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2023/9/5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2023/9/5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351776227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32036021/opencv-ransac-returns-the-same-transformation-everytime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hyperlink" Target="https://www.mdpi.com/2079-9292/11/14/2259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hyperlink" Target="https://www.converthelper.net/qif-to-text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hyperlink" Target="https://blog.csdn.net/weixin_36590806/article/details/124948630" TargetMode="External"/><Relationship Id="rId4" Type="http://schemas.openxmlformats.org/officeDocument/2006/relationships/hyperlink" Target="https://www.twblogs.net/a/5b7ffede2b717767c6b2cc03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qushuo123/article/details/114454843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zhuanlan.zhihu.com/p/389974796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" Target="slide27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unique_ZRF/article/details/127715565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hdlwhiz.com/using-ila-and-vio/#:~:text=design%20file%20by%3A-,Declaring%20a%20special%20attribute%20called%20MARK_DEBUG,-Attach%20the%20signal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terli.com/8656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5.xml"/><Relationship Id="rId4" Type="http://schemas.openxmlformats.org/officeDocument/2006/relationships/slide" Target="slide4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351776227" TargetMode="External"/><Relationship Id="rId2" Type="http://schemas.openxmlformats.org/officeDocument/2006/relationships/hyperlink" Target="https://stackoverflow.com/questions/35817824/copying-isim-results-as-strings-tex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LBCcGiifX2Q&amp;ab_channel=MuhammadIhsanAlHafiz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zh-TW" altLang="en-US" sz="4000" b="0" dirty="0"/>
              <a:t>專案進度報告</a:t>
            </a:r>
            <a:br>
              <a:rPr lang="en-US" altLang="zh-TW" sz="4000" b="0" dirty="0"/>
            </a:br>
            <a:r>
              <a:rPr lang="en-US" altLang="zh-TW" sz="5600" b="0" dirty="0"/>
              <a:t>Harris, ORB</a:t>
            </a:r>
            <a:r>
              <a:rPr lang="zh-TW" altLang="en-US" sz="5600" b="0" dirty="0"/>
              <a:t> </a:t>
            </a:r>
            <a:r>
              <a:rPr lang="en-US" altLang="zh-TW" sz="5600" b="0" dirty="0"/>
              <a:t>matching</a:t>
            </a:r>
            <a:endParaRPr lang="zh-TW" altLang="en-US" sz="4000" b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3933825"/>
            <a:ext cx="10515600" cy="2325461"/>
          </a:xfrm>
        </p:spPr>
        <p:txBody>
          <a:bodyPr numCol="3">
            <a:normAutofit/>
          </a:bodyPr>
          <a:lstStyle/>
          <a:p>
            <a:pPr algn="l"/>
            <a:r>
              <a:rPr lang="zh-TW" altLang="en-US" dirty="0"/>
              <a:t>負  責  人：吳東穎</a:t>
            </a:r>
            <a:endParaRPr lang="en-US" altLang="zh-TW" dirty="0"/>
          </a:p>
          <a:p>
            <a:r>
              <a:rPr lang="zh-TW" altLang="en-US" dirty="0"/>
              <a:t>目前成員：吳東穎</a:t>
            </a:r>
            <a:endParaRPr lang="en-US" altLang="zh-TW" dirty="0"/>
          </a:p>
          <a:p>
            <a:r>
              <a:rPr lang="zh-TW" altLang="en-US" dirty="0"/>
              <a:t>報告日期：</a:t>
            </a:r>
            <a:r>
              <a:rPr lang="en-US" altLang="zh-TW" dirty="0"/>
              <a:t>2023/8/1</a:t>
            </a:r>
          </a:p>
          <a:p>
            <a:r>
              <a:rPr lang="zh-TW" altLang="en-US" dirty="0"/>
              <a:t>開始日期：</a:t>
            </a:r>
            <a:r>
              <a:rPr lang="en-US" altLang="zh-TW" dirty="0"/>
              <a:t>2023/7/11</a:t>
            </a:r>
          </a:p>
          <a:p>
            <a:pPr algn="l"/>
            <a:r>
              <a:rPr lang="zh-TW" altLang="en-US" dirty="0"/>
              <a:t>結束日期：</a:t>
            </a:r>
          </a:p>
        </p:txBody>
      </p:sp>
    </p:spTree>
    <p:extLst>
      <p:ext uri="{BB962C8B-B14F-4D97-AF65-F5344CB8AC3E}">
        <p14:creationId xmlns:p14="http://schemas.microsoft.com/office/powerpoint/2010/main" val="405693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9"/>
    </mc:Choice>
    <mc:Fallback xmlns="">
      <p:transition spd="slow" advTm="249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542D0805-4BF5-475D-A127-14FAF8635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486" y="3906806"/>
            <a:ext cx="3452872" cy="923330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Harris</a:t>
            </a:r>
            <a:r>
              <a:rPr lang="en-US" altLang="zh-TW" sz="44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/>
              <a:t>(2023/7/11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305ED3A-520E-4115-889C-3403FD309DDE}"/>
              </a:ext>
            </a:extLst>
          </p:cNvPr>
          <p:cNvSpPr txBox="1"/>
          <p:nvPr/>
        </p:nvSpPr>
        <p:spPr>
          <a:xfrm>
            <a:off x="1247784" y="1399296"/>
            <a:ext cx="6977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Harris kernel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若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M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矩陣的兩個特徵值較大，則為角點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B6BE830-F60C-4030-9E16-FF485216E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4135" y="2227040"/>
            <a:ext cx="4636181" cy="161743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16BD754-7B71-41AF-A797-ECCCD3D17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2057" y="2375410"/>
            <a:ext cx="2934670" cy="31882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90C1CD8C-5096-41E2-AC5E-1202FE195053}"/>
              </a:ext>
            </a:extLst>
          </p:cNvPr>
          <p:cNvSpPr txBox="1"/>
          <p:nvPr/>
        </p:nvSpPr>
        <p:spPr>
          <a:xfrm>
            <a:off x="7372057" y="1930961"/>
            <a:ext cx="26899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對可能的角點評分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9004C7E-C895-44D3-A019-1D9838E5FA65}"/>
              </a:ext>
            </a:extLst>
          </p:cNvPr>
          <p:cNvSpPr txBox="1"/>
          <p:nvPr/>
        </p:nvSpPr>
        <p:spPr>
          <a:xfrm>
            <a:off x="7161500" y="3217628"/>
            <a:ext cx="49004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K: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權重係數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靈敏度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= 0.04 = 5/125 </a:t>
            </a:r>
            <a:endParaRPr lang="en-US" altLang="zh-TW" b="0" i="0" dirty="0">
              <a:solidFill>
                <a:srgbClr val="4007A2"/>
              </a:solidFill>
              <a:effectLst/>
              <a:latin typeface="-apple-system"/>
            </a:endParaRPr>
          </a:p>
          <a:p>
            <a:r>
              <a:rPr lang="en-US" altLang="zh-TW" dirty="0">
                <a:solidFill>
                  <a:srgbClr val="4007A2"/>
                </a:solidFill>
                <a:latin typeface="-apple-system"/>
                <a:ea typeface="標楷體" panose="03000509000000000000" pitchFamily="65" charset="-120"/>
              </a:rPr>
              <a:t>(</a:t>
            </a:r>
            <a:r>
              <a:rPr lang="zh-TW" altLang="en-US" dirty="0">
                <a:solidFill>
                  <a:srgbClr val="4007A2"/>
                </a:solidFill>
                <a:latin typeface="-apple-system"/>
                <a:ea typeface="標楷體" panose="03000509000000000000" pitchFamily="65" charset="-120"/>
              </a:rPr>
              <a:t>約等於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乘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“101”,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再右移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7 bits;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可避免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fix point)</a:t>
            </a:r>
            <a:endParaRPr lang="zh-TW" altLang="en-US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79AAFA1B-918A-40EB-B683-C1125B4DF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790" y="4830136"/>
            <a:ext cx="4943010" cy="104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2CB49EE6-0D36-4C92-963A-B15B76A3D952}"/>
              </a:ext>
            </a:extLst>
          </p:cNvPr>
          <p:cNvSpPr/>
          <p:nvPr/>
        </p:nvSpPr>
        <p:spPr>
          <a:xfrm>
            <a:off x="8480667" y="4830136"/>
            <a:ext cx="2287325" cy="10445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CFDCA2E-6EA4-469A-88DF-BA43A750CE67}"/>
              </a:ext>
            </a:extLst>
          </p:cNvPr>
          <p:cNvSpPr txBox="1"/>
          <p:nvPr/>
        </p:nvSpPr>
        <p:spPr>
          <a:xfrm>
            <a:off x="9139568" y="5916190"/>
            <a:ext cx="9695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M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矩陣</a:t>
            </a:r>
            <a:endParaRPr lang="zh-TW" altLang="en-US" dirty="0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F195D4EE-FEB6-4287-B575-70A230F6D46F}"/>
              </a:ext>
            </a:extLst>
          </p:cNvPr>
          <p:cNvSpPr/>
          <p:nvPr/>
        </p:nvSpPr>
        <p:spPr>
          <a:xfrm>
            <a:off x="3130687" y="4092217"/>
            <a:ext cx="850186" cy="4064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1512689-12D1-4799-BCD9-B53DD864A0E4}"/>
              </a:ext>
            </a:extLst>
          </p:cNvPr>
          <p:cNvSpPr txBox="1"/>
          <p:nvPr/>
        </p:nvSpPr>
        <p:spPr>
          <a:xfrm>
            <a:off x="2987699" y="4850993"/>
            <a:ext cx="12904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Window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通常為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高斯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kernel)</a:t>
            </a:r>
            <a:endParaRPr lang="zh-TW" altLang="en-US" dirty="0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867568CD-B6B5-4A5F-ADB2-4A74380B5959}"/>
              </a:ext>
            </a:extLst>
          </p:cNvPr>
          <p:cNvSpPr/>
          <p:nvPr/>
        </p:nvSpPr>
        <p:spPr>
          <a:xfrm>
            <a:off x="4034925" y="3929369"/>
            <a:ext cx="1664433" cy="7957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D38E48D-1D66-45C9-B9E8-0697F5E81BFE}"/>
              </a:ext>
            </a:extLst>
          </p:cNvPr>
          <p:cNvSpPr txBox="1"/>
          <p:nvPr/>
        </p:nvSpPr>
        <p:spPr>
          <a:xfrm>
            <a:off x="4148272" y="4915030"/>
            <a:ext cx="15614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局部梯度差值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(Sobel kernel)</a:t>
            </a:r>
            <a:endParaRPr lang="zh-TW" altLang="en-US" dirty="0"/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35B37FD-2D54-4A9A-82FF-E9D42845DBA3}"/>
              </a:ext>
            </a:extLst>
          </p:cNvPr>
          <p:cNvSpPr/>
          <p:nvPr/>
        </p:nvSpPr>
        <p:spPr>
          <a:xfrm>
            <a:off x="6431396" y="5046419"/>
            <a:ext cx="881384" cy="5892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562A5F5-70E0-47BF-B16F-2EB5DB83E0CE}"/>
              </a:ext>
            </a:extLst>
          </p:cNvPr>
          <p:cNvSpPr txBox="1"/>
          <p:nvPr/>
        </p:nvSpPr>
        <p:spPr>
          <a:xfrm>
            <a:off x="6096870" y="5608944"/>
            <a:ext cx="15614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位移向量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(x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方向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, y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方向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1202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Harris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區分圖</a:t>
            </a:r>
            <a:r>
              <a:rPr lang="en-US" altLang="zh-TW" sz="44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/>
              <a:t>(2023/7/11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305ED3A-520E-4115-889C-3403FD309DDE}"/>
              </a:ext>
            </a:extLst>
          </p:cNvPr>
          <p:cNvSpPr txBox="1"/>
          <p:nvPr/>
        </p:nvSpPr>
        <p:spPr>
          <a:xfrm>
            <a:off x="1247784" y="1399296"/>
            <a:ext cx="59781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特徵向量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將特徵值結果以閥值區分角點、非角點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一個固定視窗在圖像上進行任意方向上的滑動都有著較大灰度變化，可以認為該視窗中存在角點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70FA912-F4AE-4B48-913B-6B5AC39B177C}"/>
              </a:ext>
            </a:extLst>
          </p:cNvPr>
          <p:cNvSpPr txBox="1"/>
          <p:nvPr/>
        </p:nvSpPr>
        <p:spPr>
          <a:xfrm>
            <a:off x="8794933" y="5655903"/>
            <a:ext cx="931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區分圖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A95E149-8756-4EB8-B2D8-45269B8EA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032" y="2121346"/>
            <a:ext cx="3635184" cy="350054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EF08CAA-B209-4091-A817-B3564ED92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339" y="3734560"/>
            <a:ext cx="3299812" cy="1645507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AEACA6A5-AFC1-4851-8637-FCC89E89D963}"/>
              </a:ext>
            </a:extLst>
          </p:cNvPr>
          <p:cNvSpPr/>
          <p:nvPr/>
        </p:nvSpPr>
        <p:spPr>
          <a:xfrm>
            <a:off x="4419336" y="3767980"/>
            <a:ext cx="1052302" cy="38548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FADC136-3D12-4357-9F5A-EA7B0B30673C}"/>
              </a:ext>
            </a:extLst>
          </p:cNvPr>
          <p:cNvSpPr txBox="1"/>
          <p:nvPr/>
        </p:nvSpPr>
        <p:spPr>
          <a:xfrm>
            <a:off x="3947678" y="3074031"/>
            <a:ext cx="1889322" cy="710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M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矩陣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強調對角線元素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6A904500-DDD7-4D6A-97E3-D518E0041D48}"/>
              </a:ext>
            </a:extLst>
          </p:cNvPr>
          <p:cNvSpPr/>
          <p:nvPr/>
        </p:nvSpPr>
        <p:spPr>
          <a:xfrm>
            <a:off x="3149953" y="3769474"/>
            <a:ext cx="844082" cy="38548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F78A9E5-8BAF-49D8-8E4C-4BDAACF6B3A4}"/>
              </a:ext>
            </a:extLst>
          </p:cNvPr>
          <p:cNvSpPr txBox="1"/>
          <p:nvPr/>
        </p:nvSpPr>
        <p:spPr>
          <a:xfrm>
            <a:off x="3145523" y="3305956"/>
            <a:ext cx="940994" cy="710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行列式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924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ORB </a:t>
            </a:r>
            <a:r>
              <a:rPr lang="en-US" altLang="zh-TW" dirty="0"/>
              <a:t>(2023/7/17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305ED3A-520E-4115-889C-3403FD309DDE}"/>
              </a:ext>
            </a:extLst>
          </p:cNvPr>
          <p:cNvSpPr txBox="1"/>
          <p:nvPr/>
        </p:nvSpPr>
        <p:spPr>
          <a:xfrm>
            <a:off x="417373" y="3053683"/>
            <a:ext cx="5978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ORB(</a:t>
            </a:r>
            <a:r>
              <a:rPr lang="en-US" altLang="zh-TW" b="1" dirty="0"/>
              <a:t> Oriented FAST and Rotated BRIEF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pingpong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buffer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Cordic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8A2B381-5AC5-4A80-B26F-82BFB3B0190B}"/>
              </a:ext>
            </a:extLst>
          </p:cNvPr>
          <p:cNvSpPr txBox="1"/>
          <p:nvPr/>
        </p:nvSpPr>
        <p:spPr>
          <a:xfrm>
            <a:off x="8966719" y="5856363"/>
            <a:ext cx="3191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右方黑框為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ORB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流程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71DA0CA1-C4F5-4365-BE9B-A58C67D33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882" y="1101028"/>
            <a:ext cx="5978172" cy="575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BB723AED-1AB5-4589-8E19-DEE468F71B36}"/>
              </a:ext>
            </a:extLst>
          </p:cNvPr>
          <p:cNvSpPr txBox="1"/>
          <p:nvPr/>
        </p:nvSpPr>
        <p:spPr>
          <a:xfrm>
            <a:off x="704796" y="5487031"/>
            <a:ext cx="597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註解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本專案以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” erosion”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取代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”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高斯模糊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”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90141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>
            <a:extLst>
              <a:ext uri="{FF2B5EF4-FFF2-40B4-BE49-F238E27FC236}">
                <a16:creationId xmlns:a16="http://schemas.microsoft.com/office/drawing/2014/main" id="{9495893B-5896-433A-BE27-240538B0B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375" y="2632534"/>
            <a:ext cx="5636247" cy="1215000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 err="1"/>
              <a:t>keypoint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matching</a:t>
            </a:r>
            <a:r>
              <a:rPr lang="en-US" altLang="zh-TW" dirty="0"/>
              <a:t>(2023/7/11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305ED3A-520E-4115-889C-3403FD309DDE}"/>
              </a:ext>
            </a:extLst>
          </p:cNvPr>
          <p:cNvSpPr txBox="1"/>
          <p:nvPr/>
        </p:nvSpPr>
        <p:spPr>
          <a:xfrm>
            <a:off x="1072103" y="1472774"/>
            <a:ext cx="96279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ORB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121212"/>
                </a:solidFill>
                <a:effectLst/>
                <a:latin typeface="-apple-system"/>
              </a:rPr>
              <a:t>BEBLID(</a:t>
            </a:r>
            <a:r>
              <a:rPr lang="en-US" altLang="zh-TW" b="1" dirty="0">
                <a:solidFill>
                  <a:srgbClr val="121212"/>
                </a:solidFill>
                <a:latin typeface="-apple-system"/>
              </a:rPr>
              <a:t>Boosted Efficient Binary Local Image Descriptor)</a:t>
            </a:r>
            <a:endParaRPr lang="en-US" altLang="zh-TW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將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ORB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關鍵點的比例設置為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0.75~1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F454493-1E96-4190-85BE-80854A4D6C63}"/>
              </a:ext>
            </a:extLst>
          </p:cNvPr>
          <p:cNvSpPr txBox="1"/>
          <p:nvPr/>
        </p:nvSpPr>
        <p:spPr>
          <a:xfrm>
            <a:off x="6768174" y="5568856"/>
            <a:ext cx="53416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ea typeface="標楷體" panose="03000509000000000000" pitchFamily="65" charset="-120"/>
              </a:rPr>
              <a:t>解說</a:t>
            </a:r>
            <a:r>
              <a:rPr lang="zh-TW" altLang="en-US" dirty="0"/>
              <a:t>、</a:t>
            </a:r>
            <a:r>
              <a:rPr lang="en-US" altLang="zh-TW" dirty="0"/>
              <a:t>paper: 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包含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import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opencv_contrib_python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en-US" altLang="zh-TW" dirty="0"/>
          </a:p>
          <a:p>
            <a:r>
              <a:rPr lang="zh-TW" altLang="en-US" dirty="0">
                <a:hlinkClick r:id="rId3"/>
              </a:rPr>
              <a:t>https://zhuanlan.zhihu.com/p/351776227</a:t>
            </a:r>
            <a:endParaRPr lang="zh-TW" altLang="en-US" dirty="0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2FC1F0B9-1FEC-4D34-83BE-86E5652CEEED}"/>
              </a:ext>
            </a:extLst>
          </p:cNvPr>
          <p:cNvSpPr/>
          <p:nvPr/>
        </p:nvSpPr>
        <p:spPr>
          <a:xfrm flipV="1">
            <a:off x="2100702" y="2950056"/>
            <a:ext cx="5587595" cy="2899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4590AE8-24D6-4FD6-9250-373A71287048}"/>
              </a:ext>
            </a:extLst>
          </p:cNvPr>
          <p:cNvSpPr txBox="1"/>
          <p:nvPr/>
        </p:nvSpPr>
        <p:spPr>
          <a:xfrm>
            <a:off x="6776586" y="6209156"/>
            <a:ext cx="55406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https://github.com/Garima13a/ORB/blob/master/ORB.ipynb</a:t>
            </a:r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5877FA74-361A-4BD8-BA93-C8A78838E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375" y="4165056"/>
            <a:ext cx="5759995" cy="1226251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266DFB6-CEDF-4E6B-ACC2-98380CC8AFE0}"/>
              </a:ext>
            </a:extLst>
          </p:cNvPr>
          <p:cNvSpPr txBox="1"/>
          <p:nvPr/>
        </p:nvSpPr>
        <p:spPr>
          <a:xfrm>
            <a:off x="3875706" y="5474050"/>
            <a:ext cx="1941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圖、</a:t>
            </a:r>
            <a:r>
              <a:rPr lang="en-US" altLang="zh-TW" dirty="0" err="1"/>
              <a:t>Colab</a:t>
            </a:r>
            <a:r>
              <a:rPr lang="en-US" altLang="zh-TW" dirty="0"/>
              <a:t> </a:t>
            </a:r>
            <a:r>
              <a:rPr lang="zh-TW" altLang="en-US" dirty="0"/>
              <a:t>視窗</a:t>
            </a:r>
          </a:p>
        </p:txBody>
      </p:sp>
    </p:spTree>
    <p:extLst>
      <p:ext uri="{BB962C8B-B14F-4D97-AF65-F5344CB8AC3E}">
        <p14:creationId xmlns:p14="http://schemas.microsoft.com/office/powerpoint/2010/main" val="153568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 err="1"/>
              <a:t>keypoint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matching</a:t>
            </a:r>
            <a:r>
              <a:rPr lang="en-US" altLang="zh-TW" dirty="0"/>
              <a:t>(2023/7/11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305ED3A-520E-4115-889C-3403FD309DDE}"/>
              </a:ext>
            </a:extLst>
          </p:cNvPr>
          <p:cNvSpPr txBox="1"/>
          <p:nvPr/>
        </p:nvSpPr>
        <p:spPr>
          <a:xfrm>
            <a:off x="1137417" y="1222100"/>
            <a:ext cx="96279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ORB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, </a:t>
            </a:r>
            <a:r>
              <a:rPr lang="en-US" altLang="zh-TW" b="0" i="0" dirty="0">
                <a:solidFill>
                  <a:srgbClr val="121212"/>
                </a:solidFill>
                <a:effectLst/>
                <a:latin typeface="-apple-system"/>
              </a:rPr>
              <a:t>BEBLID(</a:t>
            </a:r>
            <a:r>
              <a:rPr lang="en-US" altLang="zh-TW" b="1" dirty="0">
                <a:solidFill>
                  <a:srgbClr val="121212"/>
                </a:solidFill>
                <a:latin typeface="-apple-system"/>
              </a:rPr>
              <a:t>Boosted Efficient Binary Local Image Descriptor) </a:t>
            </a:r>
            <a:r>
              <a:rPr lang="zh-TW" altLang="en-US" b="1" dirty="0">
                <a:solidFill>
                  <a:srgbClr val="121212"/>
                </a:solidFill>
                <a:latin typeface="-apple-system"/>
              </a:rPr>
              <a:t>準確率比較</a:t>
            </a:r>
            <a:endParaRPr lang="en-US" altLang="zh-TW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nn_match_ratio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= 0.9  # Nearest neighbor matching ratio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inlier_threshold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= 55  # Distance threshold to identify inliers with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homography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check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DEBE406-0892-4A78-B389-193EEC6537A5}"/>
              </a:ext>
            </a:extLst>
          </p:cNvPr>
          <p:cNvSpPr txBox="1"/>
          <p:nvPr/>
        </p:nvSpPr>
        <p:spPr>
          <a:xfrm>
            <a:off x="8470268" y="6267915"/>
            <a:ext cx="117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BEBLID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E4AB3EA-F51C-4721-8963-A1DB5CEF8396}"/>
              </a:ext>
            </a:extLst>
          </p:cNvPr>
          <p:cNvSpPr txBox="1"/>
          <p:nvPr/>
        </p:nvSpPr>
        <p:spPr>
          <a:xfrm>
            <a:off x="2855670" y="6267915"/>
            <a:ext cx="117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ORB</a:t>
            </a:r>
            <a:endParaRPr lang="zh-TW" altLang="en-US" dirty="0"/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53B58BDC-140F-49B7-BE5C-26C334F0C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637" y="2356750"/>
            <a:ext cx="5953377" cy="250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E0D6F244-3C3E-475A-93B1-CCBA24274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981" y="4864208"/>
            <a:ext cx="4871590" cy="1421520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C7C9A1BF-801B-453B-8F70-BD5FD3D6E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72" y="2356751"/>
            <a:ext cx="5953377" cy="250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A40FC1CA-951A-4DF3-A9F8-193DA3CED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84" y="4909032"/>
            <a:ext cx="4825487" cy="136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36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inliers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305ED3A-520E-4115-889C-3403FD309DDE}"/>
              </a:ext>
            </a:extLst>
          </p:cNvPr>
          <p:cNvSpPr txBox="1"/>
          <p:nvPr/>
        </p:nvSpPr>
        <p:spPr>
          <a:xfrm>
            <a:off x="1489018" y="1614660"/>
            <a:ext cx="79569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Inliers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RANSAC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中正確數據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散點到擬合直線的距離越近則為匹配點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1026" name="Picture 2" descr="RANdom SAmple Consensus（RANSAC） - Tom.memo();">
            <a:extLst>
              <a:ext uri="{FF2B5EF4-FFF2-40B4-BE49-F238E27FC236}">
                <a16:creationId xmlns:a16="http://schemas.microsoft.com/office/drawing/2014/main" id="{AFFBF284-7808-45CA-BB03-234BEC082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520" y="1860021"/>
            <a:ext cx="3903423" cy="390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66C2E91-EC37-4F59-94B2-88C14988E73B}"/>
              </a:ext>
            </a:extLst>
          </p:cNvPr>
          <p:cNvSpPr/>
          <p:nvPr/>
        </p:nvSpPr>
        <p:spPr>
          <a:xfrm>
            <a:off x="4864520" y="5763444"/>
            <a:ext cx="550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示意圖</a:t>
            </a:r>
            <a:r>
              <a:rPr lang="en-US" altLang="zh-TW" dirty="0">
                <a:ea typeface="標楷體" panose="03000509000000000000" pitchFamily="65" charset="-120"/>
              </a:rPr>
              <a:t>(</a:t>
            </a:r>
            <a:r>
              <a:rPr lang="zh-TW" altLang="en-US" dirty="0">
                <a:ea typeface="標楷體" panose="03000509000000000000" pitchFamily="65" charset="-120"/>
              </a:rPr>
              <a:t>藍點為</a:t>
            </a:r>
            <a:r>
              <a:rPr lang="en-US" altLang="zh-TW" dirty="0">
                <a:ea typeface="標楷體" panose="03000509000000000000" pitchFamily="65" charset="-120"/>
              </a:rPr>
              <a:t>inliers , </a:t>
            </a:r>
            <a:r>
              <a:rPr lang="zh-TW" altLang="en-US" dirty="0">
                <a:ea typeface="標楷體" panose="03000509000000000000" pitchFamily="65" charset="-120"/>
              </a:rPr>
              <a:t>紅點為</a:t>
            </a:r>
            <a:r>
              <a:rPr lang="en-US" altLang="zh-TW" dirty="0">
                <a:ea typeface="標楷體" panose="03000509000000000000" pitchFamily="65" charset="-120"/>
              </a:rPr>
              <a:t>outliers)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F58C213-3FE2-4E18-8834-05FAA0FA126C}"/>
              </a:ext>
            </a:extLst>
          </p:cNvPr>
          <p:cNvSpPr/>
          <p:nvPr/>
        </p:nvSpPr>
        <p:spPr>
          <a:xfrm>
            <a:off x="5829099" y="624842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>
                <a:hlinkClick r:id="rId3" tooltip="檢視頁面"/>
              </a:rPr>
              <a:t>示意圖</a:t>
            </a:r>
            <a:r>
              <a:rPr lang="zh-TW" altLang="en-US" dirty="0">
                <a:hlinkClick r:id="rId3" tooltip="檢視頁面"/>
              </a:rPr>
              <a:t>來源</a:t>
            </a:r>
            <a:r>
              <a:rPr lang="en-US" altLang="zh-TW" dirty="0">
                <a:hlinkClick r:id="rId3" tooltip="檢視頁面"/>
              </a:rPr>
              <a:t>: transform - OpenCV RANSAC returns the same transformation </a:t>
            </a:r>
            <a:r>
              <a:rPr lang="en-US" altLang="zh-TW" dirty="0" err="1">
                <a:hlinkClick r:id="rId3" tooltip="檢視頁面"/>
              </a:rPr>
              <a:t>everytime</a:t>
            </a:r>
            <a:r>
              <a:rPr lang="en-US" altLang="zh-TW" dirty="0">
                <a:hlinkClick r:id="rId3" tooltip="檢視頁面"/>
              </a:rPr>
              <a:t> - Stack Overflow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0045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Break down</a:t>
            </a:r>
            <a:r>
              <a:rPr lang="zh-TW" altLang="en-US" dirty="0"/>
              <a:t> </a:t>
            </a:r>
            <a:r>
              <a:rPr lang="en-US" altLang="zh-TW" dirty="0"/>
              <a:t>(2023/6/25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D0F79A7-7D34-4520-9F0E-974CEF1118C3}"/>
              </a:ext>
            </a:extLst>
          </p:cNvPr>
          <p:cNvSpPr txBox="1"/>
          <p:nvPr/>
        </p:nvSpPr>
        <p:spPr>
          <a:xfrm>
            <a:off x="9086123" y="1318854"/>
            <a:ext cx="2267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TW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*</a:t>
            </a:r>
            <a:r>
              <a:rPr lang="zh-TW" alt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綠底色為新模組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C56FE6B9-2825-4EF5-93C2-39EB7242A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59484"/>
            <a:ext cx="121920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681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Harris</a:t>
            </a:r>
            <a:r>
              <a:rPr lang="en-US" altLang="zh-TW" sz="44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sz="4400" dirty="0">
                <a:latin typeface="Times New Roman" panose="02020603050405020304" pitchFamily="18" charset="0"/>
                <a:ea typeface="標楷體" panose="03000509000000000000" pitchFamily="65" charset="-120"/>
              </a:rPr>
              <a:t>公式</a:t>
            </a:r>
            <a:r>
              <a:rPr lang="en-US" altLang="zh-TW" dirty="0"/>
              <a:t>(2023/7/20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305ED3A-520E-4115-889C-3403FD309DDE}"/>
              </a:ext>
            </a:extLst>
          </p:cNvPr>
          <p:cNvSpPr txBox="1"/>
          <p:nvPr/>
        </p:nvSpPr>
        <p:spPr>
          <a:xfrm>
            <a:off x="1090044" y="1241011"/>
            <a:ext cx="6977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Harris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流程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泰勒展開推導結果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結果近似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Sobel)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5CB2C13A-7607-4B20-9862-1AE9CC5D9F79}"/>
              </a:ext>
            </a:extLst>
          </p:cNvPr>
          <p:cNvGrpSpPr/>
          <p:nvPr/>
        </p:nvGrpSpPr>
        <p:grpSpPr>
          <a:xfrm>
            <a:off x="199696" y="2023081"/>
            <a:ext cx="11792608" cy="4277902"/>
            <a:chOff x="199696" y="2023081"/>
            <a:chExt cx="11792608" cy="42779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D23FA4F4-0B79-42A6-B34E-51BA599DD9E5}"/>
                    </a:ext>
                  </a:extLst>
                </p:cNvPr>
                <p:cNvSpPr/>
                <p:nvPr/>
              </p:nvSpPr>
              <p:spPr>
                <a:xfrm>
                  <a:off x="199696" y="2023081"/>
                  <a:ext cx="11792608" cy="427790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1"/>
                  <a:r>
                    <a:rPr lang="en-US" altLang="zh-TW" i="1" dirty="0"/>
                    <a:t>E(</a:t>
                  </a:r>
                  <a:r>
                    <a:rPr lang="en-US" altLang="zh-TW" i="1" dirty="0" err="1"/>
                    <a:t>u,v</a:t>
                  </a:r>
                  <a:r>
                    <a:rPr lang="en-US" altLang="zh-TW" i="1" dirty="0"/>
                    <a:t>)</a:t>
                  </a:r>
                  <a:r>
                    <a:rPr lang="zh-TW" altLang="en-US" i="1" dirty="0"/>
                    <a:t>的計算會花很多時間，所以用泰勒展開式</a:t>
                  </a:r>
                  <a:r>
                    <a:rPr lang="en-US" altLang="zh-TW" i="1" dirty="0"/>
                    <a:t>(</a:t>
                  </a:r>
                  <a:r>
                    <a:rPr lang="zh-TW" altLang="en-US" i="1" dirty="0"/>
                    <a:t>展開一階</a:t>
                  </a:r>
                  <a:r>
                    <a:rPr lang="en-US" altLang="zh-TW" i="1" dirty="0"/>
                    <a:t>)</a:t>
                  </a:r>
                  <a:r>
                    <a:rPr lang="zh-TW" altLang="en-US" i="1" dirty="0"/>
                    <a:t>去轉製成矩陣運算。</a:t>
                  </a:r>
                  <a:endParaRPr lang="en-US" altLang="zh-TW" i="1" dirty="0"/>
                </a:p>
                <a:p>
                  <a:pPr lvl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𝑇𝑎𝑦𝑙𝑜𝑟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𝑆𝑒𝑟𝑖𝑒𝑠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 :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+…</m:t>
                        </m:r>
                      </m:oMath>
                    </m:oMathPara>
                  </a14:m>
                  <a:endParaRPr lang="en-US" altLang="zh-TW" i="1" dirty="0">
                    <a:ea typeface="Cambria Math" panose="02040503050406030204" pitchFamily="18" charset="0"/>
                  </a:endParaRPr>
                </a:p>
                <a:p>
                  <a:pPr lvl="1"/>
                  <a:endParaRPr lang="en-US" altLang="zh-TW" i="1" dirty="0">
                    <a:ea typeface="Cambria Math" panose="02040503050406030204" pitchFamily="18" charset="0"/>
                  </a:endParaRPr>
                </a:p>
                <a:p>
                  <a:pPr lvl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I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f>
                          <m:f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zh-TW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f>
                          <m:f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zh-TW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US" altLang="zh-TW" i="1" dirty="0"/>
                </a:p>
                <a:p>
                  <a:pPr lvl="1"/>
                  <a:endParaRPr lang="en-US" altLang="zh-TW" i="1" dirty="0"/>
                </a:p>
                <a:p>
                  <a:pPr lvl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𝐿𝑒𝑡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: </m:t>
                        </m:r>
                        <m:f>
                          <m:f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zh-TW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𝑎𝑛𝑑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f>
                          <m:f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zh-TW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altLang="zh-TW" i="1" dirty="0"/>
                </a:p>
                <a:p>
                  <a:pPr lvl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𝑡h𝑒𝑛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/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𝜛</m:t>
                            </m:r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 [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− 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/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𝜛</m:t>
                            </m:r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 [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altLang="zh-TW" i="1" dirty="0">
                    <a:latin typeface="Cambria Math" panose="02040503050406030204" pitchFamily="18" charset="0"/>
                  </a:endParaRPr>
                </a:p>
                <a:p>
                  <a:pPr lvl="1"/>
                  <a:endParaRPr lang="en-US" altLang="zh-TW" i="1" dirty="0">
                    <a:latin typeface="Cambria Math" panose="02040503050406030204" pitchFamily="18" charset="0"/>
                  </a:endParaRPr>
                </a:p>
                <a:p>
                  <a:pPr lvl="1"/>
                  <a:endParaRPr lang="en-US" altLang="zh-TW" i="1" dirty="0">
                    <a:latin typeface="Cambria Math" panose="02040503050406030204" pitchFamily="18" charset="0"/>
                  </a:endParaRPr>
                </a:p>
                <a:p>
                  <a:pPr lvl="1"/>
                  <a14:m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𝜛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a14:m>
                  <a:r>
                    <a:rPr lang="en-US" altLang="zh-TW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𝑢𝑣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</m:e>
                          </m:nary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𝜛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</m:nary>
                    </m:oMath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D23FA4F4-0B79-42A6-B34E-51BA599DD9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696" y="2023081"/>
                  <a:ext cx="11792608" cy="4277902"/>
                </a:xfrm>
                <a:prstGeom prst="rect">
                  <a:avLst/>
                </a:prstGeom>
                <a:blipFill>
                  <a:blip r:embed="rId3"/>
                  <a:stretch>
                    <a:fillRect t="-85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8703FAA2-F9A6-4A69-851B-E7797B5950B5}"/>
                </a:ext>
              </a:extLst>
            </p:cNvPr>
            <p:cNvSpPr/>
            <p:nvPr/>
          </p:nvSpPr>
          <p:spPr>
            <a:xfrm>
              <a:off x="4421230" y="4379132"/>
              <a:ext cx="2799377" cy="49241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FC46A6DC-9F0C-4CB9-B863-E3137584625F}"/>
                </a:ext>
              </a:extLst>
            </p:cNvPr>
            <p:cNvSpPr txBox="1"/>
            <p:nvPr/>
          </p:nvSpPr>
          <p:spPr>
            <a:xfrm>
              <a:off x="4578968" y="4851758"/>
              <a:ext cx="248389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局部梯度差值</a:t>
              </a:r>
              <a:endPara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  <a:p>
              <a:pPr algn="ctr"/>
              <a:r>
                <a: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(Sobel kernel)</a:t>
              </a:r>
              <a:endParaRPr lang="zh-TW" altLang="en-US" dirty="0"/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173A5A53-256C-4E80-8F05-B7435AD0F10C}"/>
              </a:ext>
            </a:extLst>
          </p:cNvPr>
          <p:cNvSpPr/>
          <p:nvPr/>
        </p:nvSpPr>
        <p:spPr>
          <a:xfrm>
            <a:off x="606145" y="2966246"/>
            <a:ext cx="1614994" cy="369332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wrap="none">
            <a:spAutoFit/>
          </a:bodyPr>
          <a:lstStyle/>
          <a:p>
            <a:r>
              <a:rPr lang="en-US" altLang="zh-TW" i="1" dirty="0"/>
              <a:t>window</a:t>
            </a:r>
            <a:r>
              <a:rPr lang="zh-TW" altLang="en-US" i="1" dirty="0"/>
              <a:t>的中心</a:t>
            </a:r>
            <a:endParaRPr lang="zh-TW" altLang="en-US" dirty="0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A617A5F-9D65-4FAF-99D2-C7C00BF818FE}"/>
              </a:ext>
            </a:extLst>
          </p:cNvPr>
          <p:cNvCxnSpPr/>
          <p:nvPr/>
        </p:nvCxnSpPr>
        <p:spPr>
          <a:xfrm flipV="1">
            <a:off x="2238703" y="2680138"/>
            <a:ext cx="1939159" cy="422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184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ORB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誤差值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/>
              <a:t>(2023/7/18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305ED3A-520E-4115-889C-3403FD309DDE}"/>
              </a:ext>
            </a:extLst>
          </p:cNvPr>
          <p:cNvSpPr txBox="1"/>
          <p:nvPr/>
        </p:nvSpPr>
        <p:spPr>
          <a:xfrm>
            <a:off x="704796" y="1598801"/>
            <a:ext cx="5978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ORB (</a:t>
            </a:r>
            <a:r>
              <a:rPr lang="en-US" altLang="zh-TW" b="1" dirty="0"/>
              <a:t> Oriented FAST and Rotated BRIEF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Inliers 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準確率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誤差值公式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rotation error, translation error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B723AED-1AB5-4589-8E19-DEE468F71B36}"/>
              </a:ext>
            </a:extLst>
          </p:cNvPr>
          <p:cNvSpPr txBox="1"/>
          <p:nvPr/>
        </p:nvSpPr>
        <p:spPr>
          <a:xfrm>
            <a:off x="1508128" y="3054950"/>
            <a:ext cx="2117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旋轉矩陣向量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1C922C-ECBD-4DF6-AC85-BD393B71C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005" y="3033737"/>
            <a:ext cx="3450106" cy="120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4B0E9C9-0898-4B38-BDFD-584C81494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790" y="3443642"/>
            <a:ext cx="3394842" cy="142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F41462D6-02DC-4C1D-AC1B-560C710D6CAE}"/>
              </a:ext>
            </a:extLst>
          </p:cNvPr>
          <p:cNvSpPr txBox="1"/>
          <p:nvPr/>
        </p:nvSpPr>
        <p:spPr>
          <a:xfrm>
            <a:off x="2933917" y="4569243"/>
            <a:ext cx="2818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Ground truth rotation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068A6FE-6CCC-4635-BA7E-0FB895196611}"/>
              </a:ext>
            </a:extLst>
          </p:cNvPr>
          <p:cNvSpPr txBox="1"/>
          <p:nvPr/>
        </p:nvSpPr>
        <p:spPr>
          <a:xfrm>
            <a:off x="7932073" y="4101963"/>
            <a:ext cx="2117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真實旋轉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E27B8B5-BC2D-44F0-8FFC-E4662106669A}"/>
              </a:ext>
            </a:extLst>
          </p:cNvPr>
          <p:cNvSpPr txBox="1"/>
          <p:nvPr/>
        </p:nvSpPr>
        <p:spPr>
          <a:xfrm>
            <a:off x="6017047" y="4087366"/>
            <a:ext cx="2328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真實旋轉、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lvl="1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預估旋轉的差值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D30BE20-BA84-4C2E-B99B-6B22707D9B4D}"/>
              </a:ext>
            </a:extLst>
          </p:cNvPr>
          <p:cNvSpPr/>
          <p:nvPr/>
        </p:nvSpPr>
        <p:spPr>
          <a:xfrm>
            <a:off x="9024501" y="410662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預估旋轉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2D3888D-D9DA-4D94-80DA-F5A9AD21DB79}"/>
              </a:ext>
            </a:extLst>
          </p:cNvPr>
          <p:cNvCxnSpPr/>
          <p:nvPr/>
        </p:nvCxnSpPr>
        <p:spPr>
          <a:xfrm>
            <a:off x="2691574" y="3392263"/>
            <a:ext cx="0" cy="362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C0B82524-7453-4FFC-BE9C-31CE9E7F69C2}"/>
              </a:ext>
            </a:extLst>
          </p:cNvPr>
          <p:cNvCxnSpPr/>
          <p:nvPr/>
        </p:nvCxnSpPr>
        <p:spPr>
          <a:xfrm flipH="1" flipV="1">
            <a:off x="3625360" y="4038649"/>
            <a:ext cx="453579" cy="530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3AC3CCA2-665E-43B1-A145-D47AD21ED41E}"/>
              </a:ext>
            </a:extLst>
          </p:cNvPr>
          <p:cNvCxnSpPr/>
          <p:nvPr/>
        </p:nvCxnSpPr>
        <p:spPr>
          <a:xfrm flipV="1">
            <a:off x="7387217" y="3723338"/>
            <a:ext cx="270906" cy="348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CD65AAC1-AB65-4A67-960D-767FFE2A57B3}"/>
              </a:ext>
            </a:extLst>
          </p:cNvPr>
          <p:cNvCxnSpPr/>
          <p:nvPr/>
        </p:nvCxnSpPr>
        <p:spPr>
          <a:xfrm flipV="1">
            <a:off x="9139670" y="3912524"/>
            <a:ext cx="0" cy="328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62045995-7A95-445E-86CC-26D57F3A9ADA}"/>
              </a:ext>
            </a:extLst>
          </p:cNvPr>
          <p:cNvCxnSpPr/>
          <p:nvPr/>
        </p:nvCxnSpPr>
        <p:spPr>
          <a:xfrm flipV="1">
            <a:off x="9786056" y="3830588"/>
            <a:ext cx="0" cy="328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2709F8BC-D3B9-4EA4-80AF-A0532AC3C1EE}"/>
              </a:ext>
            </a:extLst>
          </p:cNvPr>
          <p:cNvSpPr/>
          <p:nvPr/>
        </p:nvSpPr>
        <p:spPr>
          <a:xfrm>
            <a:off x="6794605" y="5820554"/>
            <a:ext cx="4690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linkClick r:id="rId4"/>
              </a:rPr>
              <a:t>https://www.mdpi.com/2079-9292/11/14/2259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219B019-9B3E-4DE3-AF71-8618FA18B6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258" y="2106974"/>
            <a:ext cx="410527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835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BRIEF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取樣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/>
              <a:t>(2023/7/18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305ED3A-520E-4115-889C-3403FD309DDE}"/>
              </a:ext>
            </a:extLst>
          </p:cNvPr>
          <p:cNvSpPr txBox="1"/>
          <p:nvPr/>
        </p:nvSpPr>
        <p:spPr>
          <a:xfrm>
            <a:off x="704794" y="1598801"/>
            <a:ext cx="68164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ORB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BRIEF(Binary Robust Independent Elementary Features)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採樣方法</a:t>
            </a:r>
            <a:endParaRPr lang="en-US" altLang="zh-TW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zh-TW" dirty="0"/>
              <a:t>1- </a:t>
            </a:r>
            <a:r>
              <a:rPr lang="zh-TW" altLang="en-US" dirty="0"/>
              <a:t>高思慮波</a:t>
            </a:r>
            <a:endParaRPr lang="en-US" altLang="zh-TW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zh-TW" dirty="0"/>
              <a:t>2- </a:t>
            </a:r>
            <a:r>
              <a:rPr lang="zh-TW" altLang="en-US" dirty="0"/>
              <a:t>隨機找</a:t>
            </a:r>
            <a:r>
              <a:rPr lang="en-US" altLang="zh-TW" dirty="0"/>
              <a:t>2</a:t>
            </a:r>
            <a:r>
              <a:rPr lang="zh-TW" altLang="en-US" dirty="0"/>
              <a:t>個點</a:t>
            </a:r>
            <a:endParaRPr lang="en-US" altLang="zh-TW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zh-TW" dirty="0"/>
              <a:t>3- </a:t>
            </a:r>
            <a:r>
              <a:rPr lang="zh-TW" altLang="en-US" dirty="0"/>
              <a:t>大於得到</a:t>
            </a:r>
            <a:r>
              <a:rPr lang="en-US" altLang="zh-TW" dirty="0"/>
              <a:t>1</a:t>
            </a:r>
            <a:r>
              <a:rPr lang="zh-TW" altLang="en-US" dirty="0"/>
              <a:t>，小於得到</a:t>
            </a:r>
            <a:r>
              <a:rPr lang="en-US" altLang="zh-TW" dirty="0"/>
              <a:t>0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zh-TW" dirty="0"/>
              <a:t>4-</a:t>
            </a:r>
            <a:r>
              <a:rPr lang="zh-TW" altLang="en-US" dirty="0"/>
              <a:t>重複 </a:t>
            </a:r>
            <a:r>
              <a:rPr lang="en-US" altLang="zh-TW" dirty="0"/>
              <a:t>Step 2. Step 3. </a:t>
            </a:r>
            <a:r>
              <a:rPr lang="zh-TW" altLang="en-US" dirty="0"/>
              <a:t>直到填滿一個長度為</a:t>
            </a:r>
            <a:r>
              <a:rPr lang="en-US" altLang="zh-TW" dirty="0"/>
              <a:t>256 (or 128 or 512)</a:t>
            </a:r>
            <a:r>
              <a:rPr lang="zh-TW" altLang="en-US" dirty="0"/>
              <a:t>的一維二進制矩陣 </a:t>
            </a:r>
            <a:r>
              <a:rPr lang="en-US" altLang="zh-TW" dirty="0"/>
              <a:t>(</a:t>
            </a:r>
            <a:r>
              <a:rPr lang="zh-TW" altLang="en-US" dirty="0"/>
              <a:t>長度</a:t>
            </a:r>
            <a:r>
              <a:rPr lang="en-US" altLang="zh-TW" dirty="0"/>
              <a:t>[1</a:t>
            </a:r>
            <a:r>
              <a:rPr lang="zh-TW" altLang="en-US" dirty="0"/>
              <a:t> </a:t>
            </a:r>
            <a:r>
              <a:rPr lang="en-US" altLang="zh-TW" dirty="0"/>
              <a:t>2</a:t>
            </a:r>
            <a:r>
              <a:rPr lang="zh-TW" altLang="en-US" dirty="0"/>
              <a:t> </a:t>
            </a:r>
            <a:r>
              <a:rPr lang="en-US" altLang="zh-TW" dirty="0"/>
              <a:t>3</a:t>
            </a:r>
            <a:r>
              <a:rPr lang="zh-TW" altLang="en-US" dirty="0"/>
              <a:t> </a:t>
            </a:r>
            <a:r>
              <a:rPr lang="en-US" altLang="zh-TW" dirty="0"/>
              <a:t>…</a:t>
            </a:r>
            <a:r>
              <a:rPr lang="zh-TW" altLang="en-US" dirty="0"/>
              <a:t> </a:t>
            </a:r>
            <a:r>
              <a:rPr lang="en-US" altLang="zh-TW" dirty="0"/>
              <a:t>128</a:t>
            </a:r>
            <a:r>
              <a:rPr lang="zh-TW" altLang="en-US" dirty="0"/>
              <a:t> </a:t>
            </a:r>
            <a:r>
              <a:rPr lang="en-US" altLang="zh-TW" dirty="0"/>
              <a:t>], </a:t>
            </a:r>
            <a:r>
              <a:rPr lang="zh-TW" altLang="en-US" dirty="0"/>
              <a:t>內容</a:t>
            </a:r>
            <a:r>
              <a:rPr lang="en-US" altLang="zh-TW" dirty="0"/>
              <a:t>[0 1 0 … 0])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56B6FC09-0930-4249-B46A-1789BD2DF5CD}"/>
              </a:ext>
            </a:extLst>
          </p:cNvPr>
          <p:cNvSpPr txBox="1"/>
          <p:nvPr/>
        </p:nvSpPr>
        <p:spPr>
          <a:xfrm>
            <a:off x="7521277" y="5288605"/>
            <a:ext cx="3636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圖、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test locate pattern(</a:t>
            </a:r>
            <a:r>
              <a:rPr lang="en-US" altLang="zh-TW" dirty="0"/>
              <a:t>IPD256bit)</a:t>
            </a:r>
            <a:endParaRPr lang="zh-TW" altLang="en-US" dirty="0"/>
          </a:p>
        </p:txBody>
      </p:sp>
      <p:pic>
        <p:nvPicPr>
          <p:cNvPr id="25" name="Picture 2" descr="https://img-blog.csdn.net/20150716141921554">
            <a:extLst>
              <a:ext uri="{FF2B5EF4-FFF2-40B4-BE49-F238E27FC236}">
                <a16:creationId xmlns:a16="http://schemas.microsoft.com/office/drawing/2014/main" id="{F83ABC36-7988-4176-B4C2-932F79D7A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892" y="2767737"/>
            <a:ext cx="3203445" cy="240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6BFF67C-DB95-4C3F-8CC7-4D9647850D18}"/>
              </a:ext>
            </a:extLst>
          </p:cNvPr>
          <p:cNvSpPr/>
          <p:nvPr/>
        </p:nvSpPr>
        <p:spPr>
          <a:xfrm>
            <a:off x="711193" y="4207957"/>
            <a:ext cx="5384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講白點</a:t>
            </a:r>
            <a:r>
              <a:rPr lang="en-US" altLang="zh-TW" dirty="0"/>
              <a:t>BRIEF</a:t>
            </a:r>
            <a:r>
              <a:rPr lang="zh-TW" altLang="en-US" dirty="0"/>
              <a:t>就只是個</a:t>
            </a:r>
            <a:r>
              <a:rPr lang="zh-TW" altLang="en-US" b="1" dirty="0"/>
              <a:t>影像取樣的編碼</a:t>
            </a:r>
            <a:r>
              <a:rPr lang="zh-TW" altLang="en-US" dirty="0"/>
              <a:t>。</a:t>
            </a:r>
            <a:endParaRPr lang="en-US" altLang="zh-TW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2BD2A69-18B0-411A-A734-559627395B71}"/>
              </a:ext>
            </a:extLst>
          </p:cNvPr>
          <p:cNvSpPr/>
          <p:nvPr/>
        </p:nvSpPr>
        <p:spPr>
          <a:xfrm>
            <a:off x="7208510" y="6373297"/>
            <a:ext cx="4690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https://www.mdpi.com/2079-9292/11/14/2259</a:t>
            </a:r>
          </a:p>
        </p:txBody>
      </p:sp>
    </p:spTree>
    <p:extLst>
      <p:ext uri="{BB962C8B-B14F-4D97-AF65-F5344CB8AC3E}">
        <p14:creationId xmlns:p14="http://schemas.microsoft.com/office/powerpoint/2010/main" val="1840356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控管記錄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NAS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sz="4400" dirty="0"/>
              <a:t>2023/9/4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F596EB5-194B-41DD-9405-83C981B5180E}"/>
              </a:ext>
            </a:extLst>
          </p:cNvPr>
          <p:cNvSpPr/>
          <p:nvPr/>
        </p:nvSpPr>
        <p:spPr>
          <a:xfrm>
            <a:off x="92279" y="1235933"/>
            <a:ext cx="31207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/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本週更新：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lvl="1" indent="-285750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N02-Architecture</a:t>
            </a:r>
          </a:p>
          <a:p>
            <a:pPr marL="285750" lvl="1" indent="-285750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N06-Demo&amp;ppt</a:t>
            </a:r>
          </a:p>
          <a:p>
            <a:pPr marL="285750" lvl="1" indent="-285750"/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C382610-EE97-421B-BB15-05C940BF4AD3}"/>
              </a:ext>
            </a:extLst>
          </p:cNvPr>
          <p:cNvSpPr/>
          <p:nvPr/>
        </p:nvSpPr>
        <p:spPr>
          <a:xfrm>
            <a:off x="2147505" y="5645919"/>
            <a:ext cx="1852001" cy="8469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624005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steered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BRIEF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/>
              <a:t>(</a:t>
            </a:r>
            <a:r>
              <a:rPr lang="zh-TW" altLang="en-US" dirty="0"/>
              <a:t>交接內容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305ED3A-520E-4115-889C-3403FD309DDE}"/>
              </a:ext>
            </a:extLst>
          </p:cNvPr>
          <p:cNvSpPr txBox="1"/>
          <p:nvPr/>
        </p:nvSpPr>
        <p:spPr>
          <a:xfrm>
            <a:off x="704794" y="1157369"/>
            <a:ext cx="11198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ORB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/>
              <a:t>BRIEF</a:t>
            </a:r>
            <a:r>
              <a:rPr lang="zh-TW" altLang="en-US" dirty="0"/>
              <a:t>在採樣之前，需要高斯濾波，而</a:t>
            </a:r>
            <a:r>
              <a:rPr lang="en-US" altLang="zh-TW" dirty="0"/>
              <a:t>ORB</a:t>
            </a:r>
            <a:r>
              <a:rPr lang="zh-TW" altLang="en-US" dirty="0"/>
              <a:t>則不用，取而代之的是使用以選取點為中心</a:t>
            </a:r>
            <a:endParaRPr lang="en-US" altLang="zh-TW" dirty="0"/>
          </a:p>
          <a:p>
            <a:pPr lvl="2"/>
            <a:r>
              <a:rPr lang="zh-TW" altLang="en-US" dirty="0"/>
              <a:t>的</a:t>
            </a:r>
            <a:r>
              <a:rPr lang="en-US" altLang="zh-TW" dirty="0"/>
              <a:t>5×5</a:t>
            </a:r>
            <a:r>
              <a:rPr lang="zh-TW" altLang="en-US" dirty="0"/>
              <a:t>區域像素平均值</a:t>
            </a:r>
            <a:r>
              <a:rPr lang="en-US" altLang="zh-TW" dirty="0"/>
              <a:t>(</a:t>
            </a:r>
            <a:r>
              <a:rPr lang="zh-TW" altLang="en-US" dirty="0"/>
              <a:t>中值濾波</a:t>
            </a:r>
            <a:r>
              <a:rPr lang="en-US" altLang="zh-TW" dirty="0"/>
              <a:t>?)</a:t>
            </a:r>
            <a:r>
              <a:rPr lang="zh-TW" altLang="en-US" dirty="0"/>
              <a:t>，並用積分影像（</a:t>
            </a:r>
            <a:r>
              <a:rPr lang="en-US" altLang="zh-TW" dirty="0"/>
              <a:t>integral image</a:t>
            </a:r>
            <a:r>
              <a:rPr lang="zh-TW" altLang="en-US" dirty="0"/>
              <a:t>、</a:t>
            </a:r>
            <a:r>
              <a:rPr lang="en-US" altLang="zh-TW" dirty="0"/>
              <a:t> summed area table </a:t>
            </a:r>
            <a:r>
              <a:rPr lang="zh-TW" altLang="en-US" dirty="0"/>
              <a:t>）來計算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C81BE2F-D5A5-4E1B-AEB1-A002ED492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164" y="2143763"/>
            <a:ext cx="2747671" cy="5797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83BE222F-44DA-4286-8545-3CDF0E9F0C6E}"/>
                  </a:ext>
                </a:extLst>
              </p:cNvPr>
              <p:cNvSpPr/>
              <p:nvPr/>
            </p:nvSpPr>
            <p:spPr>
              <a:xfrm>
                <a:off x="624052" y="2737829"/>
                <a:ext cx="11567948" cy="38806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TW" altLang="en-US" dirty="0"/>
                  <a:t>因引入了旋轉，採樣的點對坐標也需要旋轉變換。將採樣點對坐標組成</a:t>
                </a:r>
                <a:r>
                  <a:rPr lang="en-US" altLang="zh-TW" dirty="0"/>
                  <a:t>matrix S</a:t>
                </a:r>
                <a:r>
                  <a:rPr lang="zh-TW" altLang="en-US" dirty="0"/>
                  <a:t>：</a:t>
                </a:r>
                <a:endParaRPr lang="en-US" altLang="zh-TW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TW" altLang="en-US" dirty="0"/>
                  <a:t>設</a:t>
                </a:r>
                <a:r>
                  <a:rPr lang="en-US" altLang="zh-TW" dirty="0"/>
                  <a:t>Rotation matrix</a:t>
                </a:r>
                <a:r>
                  <a:rPr lang="zh-TW" altLang="en-US" dirty="0"/>
                  <a:t>為</a:t>
                </a:r>
                <a:r>
                  <a:rPr lang="en-US" altLang="zh-TW" dirty="0"/>
                  <a:t>R</a:t>
                </a:r>
                <a:r>
                  <a:rPr lang="el-GR" altLang="zh-TW" dirty="0"/>
                  <a:t>θ</a:t>
                </a:r>
                <a:r>
                  <a:rPr lang="en-US" altLang="zh-TW" dirty="0"/>
                  <a:t> 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/>
                  <a:t>        </a:t>
                </a:r>
                <a:r>
                  <a:rPr lang="zh-TW" altLang="en-US" dirty="0"/>
                  <a:t>通過矩陣相乘計算出</a:t>
                </a:r>
                <a:r>
                  <a:rPr lang="en-US" altLang="zh-TW" dirty="0"/>
                  <a:t>S</a:t>
                </a:r>
                <a:r>
                  <a:rPr lang="el-GR" altLang="zh-TW" dirty="0"/>
                  <a:t>θ</a:t>
                </a:r>
                <a:r>
                  <a:rPr lang="zh-TW" altLang="en-US" dirty="0"/>
                  <a:t>  </a:t>
                </a:r>
                <a:r>
                  <a:rPr lang="en-US" altLang="zh-TW" dirty="0"/>
                  <a:t>:</a:t>
                </a:r>
                <a:r>
                  <a:rPr lang="zh-TW" altLang="en-US" dirty="0"/>
                  <a:t> </a:t>
                </a:r>
                <a:endParaRPr lang="en-US" altLang="zh-TW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TW" altLang="en-US" dirty="0"/>
                  <a:t>為加速計算，將</a:t>
                </a:r>
                <a:r>
                  <a:rPr lang="en-US" altLang="zh-TW" dirty="0"/>
                  <a:t>360</a:t>
                </a:r>
                <a:r>
                  <a:rPr lang="zh-TW" altLang="en-US" dirty="0"/>
                  <a:t>度以</a:t>
                </a:r>
                <a:r>
                  <a:rPr lang="en-US" altLang="zh-TW" dirty="0"/>
                  <a:t>12</a:t>
                </a:r>
                <a:r>
                  <a:rPr lang="zh-TW" altLang="en-US" dirty="0"/>
                  <a:t>度為單位離散為</a:t>
                </a:r>
                <a:r>
                  <a:rPr lang="en-US" altLang="zh-TW" dirty="0"/>
                  <a:t>30</a:t>
                </a:r>
                <a:r>
                  <a:rPr lang="zh-TW" altLang="en-US" dirty="0"/>
                  <a:t>份，事先計算好</a:t>
                </a:r>
                <a:r>
                  <a:rPr lang="en-US" altLang="zh-TW" dirty="0"/>
                  <a:t>30</a:t>
                </a:r>
                <a:r>
                  <a:rPr lang="zh-TW" altLang="en-US" dirty="0"/>
                  <a:t>個</a:t>
                </a:r>
                <a:r>
                  <a:rPr lang="en-US" altLang="zh-TW" dirty="0" err="1"/>
                  <a:t>Sθ</a:t>
                </a:r>
                <a:r>
                  <a:rPr lang="zh-TW" altLang="en-US" dirty="0"/>
                  <a:t>作為查找表，之後就可以節省坐標變換這一步計算，</a:t>
                </a:r>
                <a:r>
                  <a:rPr lang="en-US" altLang="zh-TW" dirty="0"/>
                  <a:t>θ</a:t>
                </a:r>
                <a:r>
                  <a:rPr lang="zh-TW" altLang="en-US" dirty="0"/>
                  <a:t>的計算源自於</a:t>
                </a:r>
                <a:r>
                  <a:rPr lang="en-US" altLang="zh-TW" dirty="0"/>
                  <a:t>Orientation by intensity centroid</a:t>
                </a:r>
                <a:r>
                  <a:rPr lang="zh-TW" altLang="en-US" dirty="0"/>
                  <a:t>，計算好影像矩</a:t>
                </a:r>
                <a:r>
                  <a:rPr lang="en-US" altLang="zh-TW" dirty="0"/>
                  <a:t>(Image moment)</a:t>
                </a:r>
                <a:r>
                  <a:rPr lang="zh-TW" altLang="en-US" dirty="0"/>
                  <a:t>，計算重心，把重心帶入</a:t>
                </a:r>
                <a:r>
                  <a:rPr lang="en-US" altLang="zh-TW" dirty="0" err="1"/>
                  <a:t>arctan</a:t>
                </a:r>
                <a:r>
                  <a:rPr lang="zh-TW" altLang="en-US" dirty="0"/>
                  <a:t>得出</a:t>
                </a:r>
                <a:r>
                  <a:rPr lang="en-US" altLang="zh-TW" dirty="0"/>
                  <a:t>θ</a:t>
                </a:r>
                <a:r>
                  <a:rPr lang="zh-TW" altLang="en-US" dirty="0"/>
                  <a:t>。</a:t>
                </a:r>
                <a:endParaRPr lang="en-US" altLang="zh-TW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TW" altLang="en-US" dirty="0"/>
                  <a:t>看起來此方法不錯，可惜的是，它的匹配效果比</a:t>
                </a:r>
                <a:r>
                  <a:rPr lang="en-US" altLang="zh-TW" dirty="0"/>
                  <a:t>BRIEF</a:t>
                </a:r>
                <a:r>
                  <a:rPr lang="zh-TW" altLang="en-US" dirty="0"/>
                  <a:t>差一截，通過大量樣本分析發現，</a:t>
                </a:r>
                <a:r>
                  <a:rPr lang="en-US" altLang="zh-TW" dirty="0"/>
                  <a:t>BRIEF</a:t>
                </a:r>
                <a:r>
                  <a:rPr lang="zh-TW" altLang="en-US" dirty="0"/>
                  <a:t>有一個很好的特性，就是每一位</a:t>
                </a:r>
                <a:r>
                  <a:rPr lang="en-US" altLang="zh-TW" dirty="0"/>
                  <a:t>bit</a:t>
                </a:r>
                <a:r>
                  <a:rPr lang="zh-TW" altLang="en-US" dirty="0"/>
                  <a:t>對應的點對之間表現出</a:t>
                </a:r>
                <a:r>
                  <a:rPr lang="en-US" altLang="zh-TW" dirty="0"/>
                  <a:t>variance</a:t>
                </a:r>
                <a:r>
                  <a:rPr lang="zh-TW" altLang="en-US" dirty="0"/>
                  <a:t>大、相關性小，而且同一位置</a:t>
                </a:r>
                <a:r>
                  <a:rPr lang="en-US" altLang="zh-TW" dirty="0"/>
                  <a:t>bit</a:t>
                </a:r>
                <a:r>
                  <a:rPr lang="zh-TW" altLang="en-US" dirty="0"/>
                  <a:t>的平均值接近</a:t>
                </a:r>
                <a:r>
                  <a:rPr lang="en-US" altLang="zh-TW" dirty="0"/>
                  <a:t>0.5</a:t>
                </a:r>
                <a:r>
                  <a:rPr lang="zh-TW" altLang="en-US" dirty="0"/>
                  <a:t>。但是</a:t>
                </a:r>
                <a:r>
                  <a:rPr lang="en-US" altLang="zh-TW" dirty="0"/>
                  <a:t>steered BRIEF</a:t>
                </a:r>
                <a:r>
                  <a:rPr lang="zh-TW" altLang="en-US" dirty="0"/>
                  <a:t>因進行了坐標旋轉，損失了這個特性，導致不同特徵點</a:t>
                </a:r>
                <a:r>
                  <a:rPr lang="en-US" altLang="zh-TW" dirty="0"/>
                  <a:t>variance</a:t>
                </a:r>
                <a:r>
                  <a:rPr lang="zh-TW" altLang="en-US" dirty="0"/>
                  <a:t>差別不大，</a:t>
                </a:r>
                <a:r>
                  <a:rPr lang="zh-TW" altLang="en-US" dirty="0">
                    <a:solidFill>
                      <a:srgbClr val="FF0000"/>
                    </a:solidFill>
                  </a:rPr>
                  <a:t>相關性高，不利於匹配。</a:t>
                </a:r>
                <a:r>
                  <a:rPr lang="zh-TW" altLang="en-US" dirty="0"/>
                  <a:t>所以</a:t>
                </a:r>
                <a:r>
                  <a:rPr lang="en-US" altLang="zh-TW" dirty="0"/>
                  <a:t>ORB</a:t>
                </a:r>
                <a:r>
                  <a:rPr lang="zh-TW" altLang="en-US" dirty="0"/>
                  <a:t>開發了另一種選取點對和計算</a:t>
                </a:r>
                <a:r>
                  <a:rPr lang="en-US" altLang="zh-TW" dirty="0"/>
                  <a:t>IPD</a:t>
                </a:r>
                <a:r>
                  <a:rPr lang="zh-TW" altLang="en-US" dirty="0"/>
                  <a:t>的方法</a:t>
                </a:r>
                <a:r>
                  <a:rPr lang="en-US" altLang="zh-TW" dirty="0"/>
                  <a:t>——</a:t>
                </a:r>
                <a:r>
                  <a:rPr lang="en-US" altLang="zh-TW" dirty="0" err="1"/>
                  <a:t>rBRIEF</a:t>
                </a:r>
                <a:r>
                  <a:rPr lang="zh-TW" altLang="en-US" dirty="0"/>
                  <a:t>。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83BE222F-44DA-4286-8545-3CDF0E9F0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52" y="2737829"/>
                <a:ext cx="11567948" cy="3880614"/>
              </a:xfrm>
              <a:prstGeom prst="rect">
                <a:avLst/>
              </a:prstGeom>
              <a:blipFill>
                <a:blip r:embed="rId3"/>
                <a:stretch>
                  <a:fillRect l="-316" t="-785" r="-13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>
            <a:extLst>
              <a:ext uri="{FF2B5EF4-FFF2-40B4-BE49-F238E27FC236}">
                <a16:creationId xmlns:a16="http://schemas.microsoft.com/office/drawing/2014/main" id="{59E2C50B-68CF-4D65-8590-BFA279DBB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0200" y="2621428"/>
            <a:ext cx="1943100" cy="609600"/>
          </a:xfrm>
          <a:prstGeom prst="rect">
            <a:avLst/>
          </a:prstGeom>
        </p:spPr>
      </p:pic>
      <p:pic>
        <p:nvPicPr>
          <p:cNvPr id="10" name="Picture 2" descr="https://miro.medium.com/max/196/1*DiikAaA_ubNBq27684h3hQ.png">
            <a:extLst>
              <a:ext uri="{FF2B5EF4-FFF2-40B4-BE49-F238E27FC236}">
                <a16:creationId xmlns:a16="http://schemas.microsoft.com/office/drawing/2014/main" id="{F43625B6-73CE-4F60-A852-1726E3D03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900" y="3347429"/>
            <a:ext cx="1530350" cy="58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571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D6A0D1AA-680A-4C08-8AA8-2E01143BA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6902" y="1738471"/>
            <a:ext cx="3137795" cy="2170350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b="0" dirty="0"/>
              <a:t>Orientation by intensity centroid</a:t>
            </a:r>
            <a:br>
              <a:rPr lang="en-US" altLang="zh-TW" b="0" dirty="0"/>
            </a:b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/>
              <a:t>(</a:t>
            </a:r>
            <a:r>
              <a:rPr lang="zh-TW" altLang="en-US" dirty="0"/>
              <a:t>交接內容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305ED3A-520E-4115-889C-3403FD309DDE}"/>
              </a:ext>
            </a:extLst>
          </p:cNvPr>
          <p:cNvSpPr txBox="1"/>
          <p:nvPr/>
        </p:nvSpPr>
        <p:spPr>
          <a:xfrm>
            <a:off x="704794" y="1157369"/>
            <a:ext cx="111981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BRIEF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b="1" dirty="0"/>
              <a:t>影像旋轉的計算方法，和物理上旋轉的計算方法差不多，先計算出力矩</a:t>
            </a:r>
            <a:r>
              <a:rPr lang="en-US" altLang="zh-TW" b="1" dirty="0"/>
              <a:t>(</a:t>
            </a:r>
            <a:r>
              <a:rPr lang="zh-TW" altLang="en-US" b="1" dirty="0"/>
              <a:t>影像矩</a:t>
            </a:r>
            <a:r>
              <a:rPr lang="en-US" altLang="zh-TW" b="1" dirty="0"/>
              <a:t>)</a:t>
            </a:r>
            <a:r>
              <a:rPr lang="zh-TW" altLang="en-US" b="1" dirty="0"/>
              <a:t>，然後用用力矩</a:t>
            </a:r>
            <a:r>
              <a:rPr lang="en-US" altLang="zh-TW" b="1" dirty="0"/>
              <a:t>(</a:t>
            </a:r>
            <a:r>
              <a:rPr lang="zh-TW" altLang="en-US" b="1" dirty="0"/>
              <a:t>影像矩</a:t>
            </a:r>
            <a:r>
              <a:rPr lang="en-US" altLang="zh-TW" b="1" dirty="0"/>
              <a:t>)</a:t>
            </a:r>
            <a:r>
              <a:rPr lang="zh-TW" altLang="en-US" b="1" dirty="0"/>
              <a:t>算重心，再把重心帶入變化版的</a:t>
            </a:r>
            <a:r>
              <a:rPr lang="en-US" altLang="zh-TW" b="1" dirty="0"/>
              <a:t>arc tan </a:t>
            </a:r>
            <a:r>
              <a:rPr lang="zh-TW" altLang="en-US" b="1" dirty="0"/>
              <a:t>裡面計算出旋轉不變性的角度就完成了。</a:t>
            </a:r>
            <a:endParaRPr lang="en-US" altLang="zh-TW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b="1" dirty="0"/>
              <a:t>1- </a:t>
            </a:r>
            <a:r>
              <a:rPr lang="zh-TW" altLang="en-US" b="1" dirty="0"/>
              <a:t>計算影像矩</a:t>
            </a:r>
            <a:r>
              <a:rPr lang="en-US" altLang="zh-TW" b="1" dirty="0"/>
              <a:t>(image moment)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b="1" dirty="0"/>
              <a:t>2- </a:t>
            </a:r>
            <a:r>
              <a:rPr lang="zh-TW" altLang="en-US" b="1" dirty="0"/>
              <a:t>計算影像重心</a:t>
            </a:r>
            <a:r>
              <a:rPr lang="en-US" altLang="zh-TW" b="1" dirty="0"/>
              <a:t>(image Center of gravity)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b="1" dirty="0"/>
              <a:t>3- </a:t>
            </a:r>
            <a:r>
              <a:rPr lang="zh-TW" altLang="en-US" b="1" dirty="0"/>
              <a:t>計算旋轉不變性</a:t>
            </a:r>
            <a:r>
              <a:rPr lang="en-US" altLang="zh-TW" b="1" dirty="0"/>
              <a:t>(rotation in-variance)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b="1" dirty="0"/>
              <a:t>以</a:t>
            </a:r>
            <a:r>
              <a:rPr lang="en-US" altLang="zh-TW" b="1" dirty="0" err="1"/>
              <a:t>keypoint</a:t>
            </a:r>
            <a:r>
              <a:rPr lang="zh-TW" altLang="en-US" b="1" dirty="0"/>
              <a:t>為圓心，半徑為</a:t>
            </a:r>
            <a:r>
              <a:rPr lang="en-US" altLang="zh-TW" b="1" dirty="0"/>
              <a:t>r</a:t>
            </a:r>
            <a:r>
              <a:rPr lang="zh-TW" altLang="en-US" b="1" dirty="0"/>
              <a:t>，計算這個圓的重心位置，再用</a:t>
            </a:r>
            <a:r>
              <a:rPr lang="en-US" altLang="zh-TW" b="1" dirty="0"/>
              <a:t>arctan2</a:t>
            </a:r>
            <a:r>
              <a:rPr lang="zh-TW" altLang="en-US" b="1" dirty="0"/>
              <a:t>求</a:t>
            </a:r>
            <a:r>
              <a:rPr lang="el-GR" altLang="zh-TW" dirty="0"/>
              <a:t>θ</a:t>
            </a:r>
            <a:r>
              <a:rPr lang="zh-TW" altLang="en-US" dirty="0"/>
              <a:t>。</a:t>
            </a:r>
            <a:endParaRPr lang="en-US" altLang="zh-TW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2F12CCA4-BBC4-4ACC-A697-DAB386EC3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38" y="3973910"/>
            <a:ext cx="4098376" cy="242306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06CD604-FC0E-489D-AE0B-78DAE9754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2292" y="3908821"/>
            <a:ext cx="6924870" cy="248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939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b="0" dirty="0"/>
              <a:t>SD</a:t>
            </a:r>
            <a:r>
              <a:rPr lang="zh-TW" altLang="en-US" b="0" dirty="0"/>
              <a:t>卡產</a:t>
            </a:r>
            <a:r>
              <a:rPr lang="en-US" altLang="zh-TW" b="0" dirty="0"/>
              <a:t>.txt</a:t>
            </a:r>
            <a:r>
              <a:rPr lang="zh-TW" altLang="en-US" b="0" dirty="0"/>
              <a:t>檔</a:t>
            </a:r>
            <a:r>
              <a:rPr lang="en-US" altLang="zh-TW" b="0" dirty="0"/>
              <a:t>(PS</a:t>
            </a:r>
            <a:r>
              <a:rPr lang="zh-TW" altLang="en-US" b="0" dirty="0"/>
              <a:t>端</a:t>
            </a:r>
            <a:r>
              <a:rPr lang="en-US" altLang="zh-TW" b="0" dirty="0"/>
              <a:t>)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6EE303D-EA89-4C00-8B77-F75981E6A652}"/>
              </a:ext>
            </a:extLst>
          </p:cNvPr>
          <p:cNvSpPr txBox="1"/>
          <p:nvPr/>
        </p:nvSpPr>
        <p:spPr>
          <a:xfrm>
            <a:off x="993829" y="1488088"/>
            <a:ext cx="111981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Vitis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此解說無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PL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端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Terminal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顯示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string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String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內容寫至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SD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卡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(.txt)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C02992C-D8F3-4A42-90C3-2EB8578052B6}"/>
              </a:ext>
            </a:extLst>
          </p:cNvPr>
          <p:cNvSpPr/>
          <p:nvPr/>
        </p:nvSpPr>
        <p:spPr>
          <a:xfrm>
            <a:off x="4394200" y="6353726"/>
            <a:ext cx="7175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解說</a:t>
            </a:r>
            <a:r>
              <a:rPr lang="en-US" altLang="zh-TW" dirty="0"/>
              <a:t>:</a:t>
            </a:r>
            <a:r>
              <a:rPr lang="zh-TW" altLang="en-US" dirty="0"/>
              <a:t> https://blog.csdn.net/weixin_41445387/article/details/116232030</a:t>
            </a:r>
          </a:p>
        </p:txBody>
      </p:sp>
      <p:pic>
        <p:nvPicPr>
          <p:cNvPr id="2050" name="Picture 2" descr="在这里插入图片描述">
            <a:extLst>
              <a:ext uri="{FF2B5EF4-FFF2-40B4-BE49-F238E27FC236}">
                <a16:creationId xmlns:a16="http://schemas.microsoft.com/office/drawing/2014/main" id="{91702B1E-FEFA-4E64-92F1-602D5C193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50" y="2750753"/>
            <a:ext cx="4919188" cy="302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86E5AE8-FFCA-41B2-B5C0-3B65AAF1E6F3}"/>
              </a:ext>
            </a:extLst>
          </p:cNvPr>
          <p:cNvSpPr/>
          <p:nvPr/>
        </p:nvSpPr>
        <p:spPr>
          <a:xfrm>
            <a:off x="7467600" y="5834267"/>
            <a:ext cx="200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圖、</a:t>
            </a:r>
            <a:r>
              <a:rPr lang="en-US" altLang="zh-TW" dirty="0"/>
              <a:t>Block design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DBA25BD-F9F3-44E6-975B-12EA0122682C}"/>
              </a:ext>
            </a:extLst>
          </p:cNvPr>
          <p:cNvSpPr/>
          <p:nvPr/>
        </p:nvSpPr>
        <p:spPr>
          <a:xfrm>
            <a:off x="5363306" y="1543597"/>
            <a:ext cx="8113776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Q:</a:t>
            </a:r>
            <a:r>
              <a:rPr lang="zh-TW" altLang="en-US" dirty="0"/>
              <a:t> 如何將</a:t>
            </a:r>
            <a:r>
              <a:rPr lang="en-US" altLang="zh-TW" dirty="0"/>
              <a:t>PL</a:t>
            </a:r>
            <a:r>
              <a:rPr lang="zh-TW" altLang="en-US" dirty="0"/>
              <a:t>端信號</a:t>
            </a:r>
            <a:r>
              <a:rPr lang="en-US" altLang="zh-TW" dirty="0"/>
              <a:t>(</a:t>
            </a:r>
            <a:r>
              <a:rPr lang="en-US" altLang="zh-TW" dirty="0" err="1"/>
              <a:t>top.vhd</a:t>
            </a:r>
            <a:r>
              <a:rPr lang="en-US" altLang="zh-TW" dirty="0"/>
              <a:t>)</a:t>
            </a:r>
            <a:r>
              <a:rPr lang="zh-TW" altLang="en-US" dirty="0"/>
              <a:t>，寫入到</a:t>
            </a:r>
            <a:r>
              <a:rPr lang="en-US" altLang="zh-TW" dirty="0" err="1"/>
              <a:t>main.c</a:t>
            </a:r>
            <a:r>
              <a:rPr lang="zh-TW" altLang="en-US" dirty="0"/>
              <a:t>中，並呈現在</a:t>
            </a:r>
            <a:r>
              <a:rPr lang="en-US" altLang="zh-TW" dirty="0"/>
              <a:t>Terminal</a:t>
            </a:r>
          </a:p>
          <a:p>
            <a:r>
              <a:rPr lang="en-US" altLang="zh-TW" dirty="0"/>
              <a:t>	(PL</a:t>
            </a:r>
            <a:r>
              <a:rPr lang="zh-TW" altLang="en-US" dirty="0"/>
              <a:t>端</a:t>
            </a:r>
            <a:r>
              <a:rPr lang="en-US" altLang="zh-TW" dirty="0"/>
              <a:t>)BRAM</a:t>
            </a:r>
            <a:r>
              <a:rPr lang="en-US" altLang="zh-TW" dirty="0">
                <a:sym typeface="Wingdings" panose="05000000000000000000" pitchFamily="2" charset="2"/>
              </a:rPr>
              <a:t>AXIDDR3Vitis Terminal</a:t>
            </a:r>
            <a:endParaRPr lang="en-US" altLang="zh-TW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3DB139E-51C1-47DA-A1BC-DBB2ABAFC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885" y="3181428"/>
            <a:ext cx="3235629" cy="252916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13986C40-1E0B-4662-B4E5-2647A0CF4480}"/>
              </a:ext>
            </a:extLst>
          </p:cNvPr>
          <p:cNvSpPr/>
          <p:nvPr/>
        </p:nvSpPr>
        <p:spPr>
          <a:xfrm>
            <a:off x="2832099" y="5771931"/>
            <a:ext cx="200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圖、跳線</a:t>
            </a:r>
          </a:p>
        </p:txBody>
      </p:sp>
    </p:spTree>
    <p:extLst>
      <p:ext uri="{BB962C8B-B14F-4D97-AF65-F5344CB8AC3E}">
        <p14:creationId xmlns:p14="http://schemas.microsoft.com/office/powerpoint/2010/main" val="656716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python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追加內容至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CSV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305ED3A-520E-4115-889C-3403FD309DDE}"/>
              </a:ext>
            </a:extLst>
          </p:cNvPr>
          <p:cNvSpPr txBox="1"/>
          <p:nvPr/>
        </p:nvSpPr>
        <p:spPr>
          <a:xfrm>
            <a:off x="838200" y="1614567"/>
            <a:ext cx="5978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Python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程式將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FPGA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數據追加寫入元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CSV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檔案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寫入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追加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13DF093-4411-4131-9D0D-86E6FC07A397}"/>
              </a:ext>
            </a:extLst>
          </p:cNvPr>
          <p:cNvSpPr/>
          <p:nvPr/>
        </p:nvSpPr>
        <p:spPr>
          <a:xfrm>
            <a:off x="4812632" y="5866720"/>
            <a:ext cx="6906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https://blog.csdn.net/weixin_56039103/article/details/115834975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53EADB3-E700-4031-95E5-E1369E790000}"/>
              </a:ext>
            </a:extLst>
          </p:cNvPr>
          <p:cNvSpPr txBox="1"/>
          <p:nvPr/>
        </p:nvSpPr>
        <p:spPr>
          <a:xfrm>
            <a:off x="6274689" y="4758724"/>
            <a:ext cx="306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圖、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CSV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追加函式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.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py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ECBF5EC-0CFB-4C19-99CA-12C993CFE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631" y="2723482"/>
            <a:ext cx="6906263" cy="1853786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1342ACD0-9B2D-4C0F-8200-EDD48FC81D6F}"/>
              </a:ext>
            </a:extLst>
          </p:cNvPr>
          <p:cNvSpPr txBox="1"/>
          <p:nvPr/>
        </p:nvSpPr>
        <p:spPr>
          <a:xfrm>
            <a:off x="156843" y="4754242"/>
            <a:ext cx="69062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w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：以寫方式打開，</a:t>
            </a: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</a:b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a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：以追加模式打開 （從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EOF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開始， 必要時創建新檔）</a:t>
            </a: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</a:b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r+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：以讀寫模式打開</a:t>
            </a: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</a:b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w+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：以讀寫模式打開 （參見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w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）</a:t>
            </a: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</a:b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a+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：以讀寫模式打開 （參見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a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11540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GB to YCrCb Conversion | Download Scientific Diagram">
            <a:extLst>
              <a:ext uri="{FF2B5EF4-FFF2-40B4-BE49-F238E27FC236}">
                <a16:creationId xmlns:a16="http://schemas.microsoft.com/office/drawing/2014/main" id="{1F02433D-0CBF-4951-8A23-C4E0480E6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56" y="3052377"/>
            <a:ext cx="5304780" cy="2608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波形模擬專案裡的影像檔</a:t>
            </a:r>
            <a:r>
              <a:rPr lang="en-US" altLang="zh-TW" dirty="0"/>
              <a:t>(TXT)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305ED3A-520E-4115-889C-3403FD309DDE}"/>
              </a:ext>
            </a:extLst>
          </p:cNvPr>
          <p:cNvSpPr txBox="1"/>
          <p:nvPr/>
        </p:nvSpPr>
        <p:spPr>
          <a:xfrm>
            <a:off x="1229938" y="1614567"/>
            <a:ext cx="7956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H.264/AVC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QCIF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序列透過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hlinkClick r:id="rId4"/>
              </a:rPr>
              <a:t>轉檔網站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產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txt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檔案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波形模擬可倒入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專案夾會產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h264_display.txt(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單圖片的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YCrCb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PL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端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RTL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模組將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YUV(32bits, 4:2:0)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轉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RGB(24bits)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53EADB3-E700-4031-95E5-E1369E790000}"/>
              </a:ext>
            </a:extLst>
          </p:cNvPr>
          <p:cNvSpPr txBox="1"/>
          <p:nvPr/>
        </p:nvSpPr>
        <p:spPr>
          <a:xfrm>
            <a:off x="1562946" y="5760390"/>
            <a:ext cx="306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H264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輸出格式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FC3039F-9128-43AB-B806-24C1F8E707A4}"/>
              </a:ext>
            </a:extLst>
          </p:cNvPr>
          <p:cNvSpPr txBox="1"/>
          <p:nvPr/>
        </p:nvSpPr>
        <p:spPr>
          <a:xfrm>
            <a:off x="7963939" y="1897705"/>
            <a:ext cx="3711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Q: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TXT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黨如何產、內容為何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?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47FD272-6A5F-449A-8F32-BEB0838A87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1536" y="2827174"/>
            <a:ext cx="6044378" cy="362173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9DB4758-5B39-477F-A8D8-E31513FD902D}"/>
              </a:ext>
            </a:extLst>
          </p:cNvPr>
          <p:cNvSpPr txBox="1"/>
          <p:nvPr/>
        </p:nvSpPr>
        <p:spPr>
          <a:xfrm>
            <a:off x="6858652" y="6448907"/>
            <a:ext cx="3374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BRAM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讀專案裡的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TXT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3653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 SD</a:t>
            </a:r>
            <a:r>
              <a:rPr lang="zh-TW" altLang="en-US" dirty="0"/>
              <a:t>卡存</a:t>
            </a:r>
            <a:r>
              <a:rPr lang="en-US" altLang="zh-TW" dirty="0"/>
              <a:t>.txt</a:t>
            </a:r>
            <a:r>
              <a:rPr lang="zh-TW" altLang="en-US" dirty="0"/>
              <a:t>檔案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305ED3A-520E-4115-889C-3403FD309DDE}"/>
              </a:ext>
            </a:extLst>
          </p:cNvPr>
          <p:cNvSpPr txBox="1"/>
          <p:nvPr/>
        </p:nvSpPr>
        <p:spPr>
          <a:xfrm>
            <a:off x="517016" y="1564403"/>
            <a:ext cx="79569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Vitis</a:t>
            </a:r>
            <a:r>
              <a:rPr lang="zh-TW" altLang="en-US" dirty="0"/>
              <a:t>平台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創建</a:t>
            </a:r>
            <a:r>
              <a:rPr lang="en-US" altLang="zh-TW" dirty="0"/>
              <a:t>BSP(</a:t>
            </a:r>
            <a:r>
              <a:rPr lang="zh-TW" altLang="en-US" dirty="0"/>
              <a:t>板級驅動包</a:t>
            </a:r>
            <a:r>
              <a:rPr lang="en-US" altLang="zh-TW" dirty="0"/>
              <a:t>)</a:t>
            </a:r>
            <a:r>
              <a:rPr lang="zh-TW" altLang="en-US" dirty="0"/>
              <a:t>時導入</a:t>
            </a:r>
            <a:r>
              <a:rPr lang="en-US" altLang="zh-TW" dirty="0"/>
              <a:t>(</a:t>
            </a:r>
            <a:r>
              <a:rPr lang="en-US" altLang="zh-TW" dirty="0" err="1"/>
              <a:t>FatFs</a:t>
            </a:r>
            <a:r>
              <a:rPr lang="zh-TW" altLang="en-US" dirty="0"/>
              <a:t>庫</a:t>
            </a:r>
            <a:r>
              <a:rPr lang="en-US" altLang="zh-TW" dirty="0"/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/>
              <a:t>#include “</a:t>
            </a:r>
            <a:r>
              <a:rPr lang="en-US" altLang="zh-TW" dirty="0" err="1"/>
              <a:t>ff.h</a:t>
            </a:r>
            <a:r>
              <a:rPr lang="en-US" altLang="zh-TW" dirty="0"/>
              <a:t>” </a:t>
            </a:r>
            <a:r>
              <a:rPr lang="zh-TW" altLang="en-US" dirty="0"/>
              <a:t>，以調用</a:t>
            </a:r>
            <a:r>
              <a:rPr lang="en-US" altLang="zh-TW" dirty="0" err="1"/>
              <a:t>f_open</a:t>
            </a:r>
            <a:r>
              <a:rPr lang="zh-TW" altLang="en-US" dirty="0"/>
              <a:t>和</a:t>
            </a:r>
            <a:r>
              <a:rPr lang="en-US" altLang="zh-TW" dirty="0" err="1"/>
              <a:t>f_read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查看</a:t>
            </a:r>
            <a:r>
              <a:rPr lang="en-US" altLang="zh-TW" dirty="0"/>
              <a:t>SD</a:t>
            </a:r>
            <a:r>
              <a:rPr lang="zh-TW" altLang="en-US" dirty="0"/>
              <a:t>卡各目錄的檔案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dirty="0"/>
          </a:p>
        </p:txBody>
      </p:sp>
      <p:pic>
        <p:nvPicPr>
          <p:cNvPr id="3074" name="Picture 2" descr="這裏寫圖片描述">
            <a:extLst>
              <a:ext uri="{FF2B5EF4-FFF2-40B4-BE49-F238E27FC236}">
                <a16:creationId xmlns:a16="http://schemas.microsoft.com/office/drawing/2014/main" id="{F1E2A1E8-D7FC-4741-9EE4-1E8FEA595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53613"/>
            <a:ext cx="5756210" cy="423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8289A3F-A228-4DC2-A59E-1D7CDA882B2D}"/>
              </a:ext>
            </a:extLst>
          </p:cNvPr>
          <p:cNvSpPr/>
          <p:nvPr/>
        </p:nvSpPr>
        <p:spPr>
          <a:xfrm>
            <a:off x="0" y="7246486"/>
            <a:ext cx="736220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SD</a:t>
            </a:r>
            <a:r>
              <a:rPr lang="zh-TW" altLang="en-US" dirty="0"/>
              <a:t>卡打開</a:t>
            </a:r>
            <a:r>
              <a:rPr lang="en-US" altLang="zh-TW" dirty="0"/>
              <a:t>.txt</a:t>
            </a:r>
            <a:r>
              <a:rPr lang="zh-TW" altLang="en-US" dirty="0"/>
              <a:t>檔案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zh-TW" altLang="en-US" dirty="0">
                <a:hlinkClick r:id="rId4"/>
              </a:rPr>
              <a:t>https://www.twblogs.net/a/5b7ffede2b717767c6b2cc03</a:t>
            </a:r>
            <a:endParaRPr lang="en-US" altLang="zh-TW" dirty="0"/>
          </a:p>
          <a:p>
            <a:r>
              <a:rPr lang="en-US" altLang="zh-TW" dirty="0"/>
              <a:t>SD</a:t>
            </a:r>
            <a:r>
              <a:rPr lang="zh-TW" altLang="en-US" dirty="0"/>
              <a:t>卡讀寫</a:t>
            </a:r>
            <a:r>
              <a:rPr lang="en-US" altLang="zh-TW" dirty="0"/>
              <a:t>TXT(</a:t>
            </a:r>
            <a:r>
              <a:rPr lang="zh-TW" altLang="en-US" dirty="0"/>
              <a:t>可從特定位置開始</a:t>
            </a:r>
            <a:r>
              <a:rPr lang="en-US" altLang="zh-TW" dirty="0"/>
              <a:t>):</a:t>
            </a:r>
          </a:p>
          <a:p>
            <a:r>
              <a:rPr lang="en-US" altLang="zh-CN" dirty="0">
                <a:hlinkClick r:id="rId5"/>
              </a:rPr>
              <a:t>ZYNQ</a:t>
            </a:r>
            <a:r>
              <a:rPr lang="zh-CN" altLang="en-US" dirty="0">
                <a:hlinkClick r:id="rId5"/>
              </a:rPr>
              <a:t>系列之</a:t>
            </a:r>
            <a:r>
              <a:rPr lang="en-US" altLang="zh-CN" dirty="0">
                <a:hlinkClick r:id="rId5"/>
              </a:rPr>
              <a:t>-----SD</a:t>
            </a:r>
            <a:r>
              <a:rPr lang="zh-CN" altLang="en-US" dirty="0">
                <a:hlinkClick r:id="rId5"/>
              </a:rPr>
              <a:t>卡读写文件</a:t>
            </a:r>
            <a:r>
              <a:rPr lang="en-US" altLang="zh-CN" dirty="0">
                <a:hlinkClick r:id="rId5"/>
              </a:rPr>
              <a:t>_</a:t>
            </a:r>
            <a:r>
              <a:rPr lang="en-US" altLang="zh-CN" dirty="0" err="1">
                <a:hlinkClick r:id="rId5"/>
              </a:rPr>
              <a:t>zynq</a:t>
            </a:r>
            <a:r>
              <a:rPr lang="zh-CN" altLang="en-US" dirty="0">
                <a:hlinkClick r:id="rId5"/>
              </a:rPr>
              <a:t>读写</a:t>
            </a:r>
            <a:r>
              <a:rPr lang="en-US" altLang="zh-CN" dirty="0" err="1">
                <a:hlinkClick r:id="rId5"/>
              </a:rPr>
              <a:t>sd</a:t>
            </a:r>
            <a:r>
              <a:rPr lang="zh-CN" altLang="en-US" dirty="0">
                <a:hlinkClick r:id="rId5"/>
              </a:rPr>
              <a:t>卡</a:t>
            </a:r>
            <a:r>
              <a:rPr lang="en-US" altLang="zh-CN" dirty="0">
                <a:hlinkClick r:id="rId5"/>
              </a:rPr>
              <a:t>_</a:t>
            </a:r>
            <a:r>
              <a:rPr lang="en-US" altLang="zh-CN" dirty="0" err="1">
                <a:hlinkClick r:id="rId5"/>
              </a:rPr>
              <a:t>hhh_fpga</a:t>
            </a:r>
            <a:r>
              <a:rPr lang="zh-CN" altLang="en-US" dirty="0">
                <a:hlinkClick r:id="rId5"/>
              </a:rPr>
              <a:t>的博客</a:t>
            </a:r>
            <a:r>
              <a:rPr lang="en-US" altLang="zh-CN" dirty="0">
                <a:hlinkClick r:id="rId5"/>
              </a:rPr>
              <a:t>-CSDN</a:t>
            </a:r>
            <a:r>
              <a:rPr lang="zh-CN" altLang="en-US" dirty="0">
                <a:hlinkClick r:id="rId5"/>
              </a:rPr>
              <a:t>博客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737ACFD-61D9-4D2E-80A4-482462B549D3}"/>
              </a:ext>
            </a:extLst>
          </p:cNvPr>
          <p:cNvSpPr/>
          <p:nvPr/>
        </p:nvSpPr>
        <p:spPr>
          <a:xfrm>
            <a:off x="7264615" y="5866117"/>
            <a:ext cx="3219536" cy="335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Support package setting: </a:t>
            </a:r>
            <a:r>
              <a:rPr lang="en-US" altLang="zh-TW" dirty="0" err="1"/>
              <a:t>xilffs</a:t>
            </a:r>
            <a:r>
              <a:rPr lang="zh-TW" altLang="en-US" dirty="0"/>
              <a:t>庫</a:t>
            </a:r>
          </a:p>
        </p:txBody>
      </p:sp>
      <p:pic>
        <p:nvPicPr>
          <p:cNvPr id="1026" name="Picture 2" descr="https://img-blog.csdnimg.cn/710910e96c964e72b0df41cd453de47f.png">
            <a:extLst>
              <a:ext uri="{FF2B5EF4-FFF2-40B4-BE49-F238E27FC236}">
                <a16:creationId xmlns:a16="http://schemas.microsoft.com/office/drawing/2014/main" id="{E3887A9E-1CA7-43B0-A9CE-00CE22E2F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45557"/>
            <a:ext cx="6121015" cy="204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13812E5-FF20-43A3-894D-4C4B6AEC3270}"/>
              </a:ext>
            </a:extLst>
          </p:cNvPr>
          <p:cNvSpPr/>
          <p:nvPr/>
        </p:nvSpPr>
        <p:spPr>
          <a:xfrm>
            <a:off x="1508405" y="5530361"/>
            <a:ext cx="3070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更改默認設定</a:t>
            </a:r>
            <a:r>
              <a:rPr lang="en-US" altLang="zh-TW" dirty="0"/>
              <a:t>:</a:t>
            </a:r>
            <a:r>
              <a:rPr lang="zh-TW" altLang="en-US" dirty="0"/>
              <a:t> 不限檔名長短</a:t>
            </a:r>
          </a:p>
        </p:txBody>
      </p:sp>
    </p:spTree>
    <p:extLst>
      <p:ext uri="{BB962C8B-B14F-4D97-AF65-F5344CB8AC3E}">
        <p14:creationId xmlns:p14="http://schemas.microsoft.com/office/powerpoint/2010/main" val="27452830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b="0" dirty="0"/>
              <a:t>DDR3</a:t>
            </a:r>
            <a:r>
              <a:rPr lang="zh-TW" altLang="en-US" b="0" dirty="0"/>
              <a:t>讀寫</a:t>
            </a:r>
            <a:r>
              <a:rPr lang="en-US" altLang="zh-TW" b="0" dirty="0"/>
              <a:t>(PL&amp;PS</a:t>
            </a:r>
            <a:r>
              <a:rPr lang="zh-TW" altLang="en-US" b="0" dirty="0"/>
              <a:t>端</a:t>
            </a:r>
            <a:r>
              <a:rPr lang="en-US" altLang="zh-TW" b="0" dirty="0"/>
              <a:t>)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6EE303D-EA89-4C00-8B77-F75981E6A652}"/>
              </a:ext>
            </a:extLst>
          </p:cNvPr>
          <p:cNvSpPr txBox="1"/>
          <p:nvPr/>
        </p:nvSpPr>
        <p:spPr>
          <a:xfrm>
            <a:off x="725815" y="1318767"/>
            <a:ext cx="111981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DDR3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讀寫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例子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PL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端訊號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計數器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 =&gt;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AXI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SmartConnect =&gt; Zynq =&gt; DDR3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Vivado</a:t>
            </a:r>
            <a:r>
              <a:rPr lang="zh-TW" altLang="en-US" dirty="0"/>
              <a:t>打開</a:t>
            </a:r>
            <a:r>
              <a:rPr lang="en-US" altLang="zh-TW" dirty="0"/>
              <a:t>ILA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查看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DDR3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時序圖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Vitis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Terminal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視窗顯示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DDR3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對應位址的內容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C02992C-D8F3-4A42-90C3-2EB8578052B6}"/>
              </a:ext>
            </a:extLst>
          </p:cNvPr>
          <p:cNvSpPr/>
          <p:nvPr/>
        </p:nvSpPr>
        <p:spPr>
          <a:xfrm>
            <a:off x="3468414" y="6416788"/>
            <a:ext cx="81872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上數器</a:t>
            </a:r>
            <a:r>
              <a:rPr lang="en-US" altLang="zh-TW" dirty="0">
                <a:sym typeface="Wingdings" panose="05000000000000000000" pitchFamily="2" charset="2"/>
              </a:rPr>
              <a:t></a:t>
            </a:r>
            <a:r>
              <a:rPr lang="en-US" altLang="zh-TW" dirty="0"/>
              <a:t> DDR3: </a:t>
            </a:r>
            <a:r>
              <a:rPr lang="en-US" altLang="zh-CN" dirty="0">
                <a:hlinkClick r:id="rId3"/>
              </a:rPr>
              <a:t>ZYNQ</a:t>
            </a:r>
            <a:r>
              <a:rPr lang="zh-CN" altLang="en-US" dirty="0">
                <a:hlinkClick r:id="rId3"/>
              </a:rPr>
              <a:t>学习之路（四）：</a:t>
            </a:r>
            <a:r>
              <a:rPr lang="en-US" altLang="zh-CN" dirty="0">
                <a:hlinkClick r:id="rId3"/>
              </a:rPr>
              <a:t>DDR</a:t>
            </a:r>
            <a:r>
              <a:rPr lang="zh-CN" altLang="en-US" dirty="0">
                <a:hlinkClick r:id="rId3"/>
              </a:rPr>
              <a:t>读写测试实验</a:t>
            </a:r>
            <a:r>
              <a:rPr lang="en-US" altLang="zh-CN" dirty="0">
                <a:hlinkClick r:id="rId3"/>
              </a:rPr>
              <a:t>_</a:t>
            </a:r>
            <a:r>
              <a:rPr lang="en-US" altLang="zh-CN" dirty="0" err="1">
                <a:hlinkClick r:id="rId3"/>
              </a:rPr>
              <a:t>zynq</a:t>
            </a:r>
            <a:r>
              <a:rPr lang="en-US" altLang="zh-CN" dirty="0">
                <a:hlinkClick r:id="rId3"/>
              </a:rPr>
              <a:t> </a:t>
            </a:r>
            <a:r>
              <a:rPr lang="zh-CN" altLang="en-US" dirty="0">
                <a:hlinkClick r:id="rId3"/>
              </a:rPr>
              <a:t>测试</a:t>
            </a:r>
            <a:r>
              <a:rPr lang="en-US" altLang="zh-CN" dirty="0">
                <a:hlinkClick r:id="rId3"/>
              </a:rPr>
              <a:t>ddr3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86E5AE8-FFCA-41B2-B5C0-3B65AAF1E6F3}"/>
              </a:ext>
            </a:extLst>
          </p:cNvPr>
          <p:cNvSpPr/>
          <p:nvPr/>
        </p:nvSpPr>
        <p:spPr>
          <a:xfrm>
            <a:off x="7353300" y="5867035"/>
            <a:ext cx="23267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圖、</a:t>
            </a:r>
            <a:r>
              <a:rPr lang="en-US" altLang="zh-TW" dirty="0"/>
              <a:t>DDR3</a:t>
            </a:r>
            <a:r>
              <a:rPr lang="zh-TW" altLang="en-US" dirty="0"/>
              <a:t>讀寫架構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AF2D0CE-7225-467D-A6CA-50EC03ED4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580" y="2460362"/>
            <a:ext cx="7310766" cy="328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996481B-17F0-45F5-8A2A-5FCFBA2AF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5609" y="3267872"/>
            <a:ext cx="2174177" cy="1777630"/>
          </a:xfrm>
          <a:prstGeom prst="rect">
            <a:avLst/>
          </a:prstGeom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C3F3D9A8-8053-4A89-8D33-3FB21CF63E69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502698" y="2220556"/>
            <a:ext cx="705451" cy="1047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645D03F6-BDAA-4A29-82A2-7033ADB6C44B}"/>
              </a:ext>
            </a:extLst>
          </p:cNvPr>
          <p:cNvSpPr/>
          <p:nvPr/>
        </p:nvSpPr>
        <p:spPr>
          <a:xfrm>
            <a:off x="1947797" y="5176322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圖、</a:t>
            </a:r>
            <a:r>
              <a:rPr lang="en-US" altLang="zh-TW" dirty="0"/>
              <a:t>ILA</a:t>
            </a:r>
            <a:r>
              <a:rPr lang="zh-TW" altLang="en-US" dirty="0"/>
              <a:t>介面</a:t>
            </a:r>
          </a:p>
        </p:txBody>
      </p:sp>
    </p:spTree>
    <p:extLst>
      <p:ext uri="{BB962C8B-B14F-4D97-AF65-F5344CB8AC3E}">
        <p14:creationId xmlns:p14="http://schemas.microsoft.com/office/powerpoint/2010/main" val="154580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b="0" dirty="0"/>
              <a:t>BRAM</a:t>
            </a:r>
            <a:r>
              <a:rPr lang="zh-TW" altLang="en-US" b="0" dirty="0"/>
              <a:t>讀寫</a:t>
            </a:r>
            <a:r>
              <a:rPr lang="en-US" altLang="zh-TW" b="0" dirty="0"/>
              <a:t>(PL&amp;PS</a:t>
            </a:r>
            <a:r>
              <a:rPr lang="zh-TW" altLang="en-US" b="0" dirty="0"/>
              <a:t>端</a:t>
            </a:r>
            <a:r>
              <a:rPr lang="en-US" altLang="zh-TW" b="0" dirty="0"/>
              <a:t>)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6EE303D-EA89-4C00-8B77-F75981E6A652}"/>
              </a:ext>
            </a:extLst>
          </p:cNvPr>
          <p:cNvSpPr txBox="1"/>
          <p:nvPr/>
        </p:nvSpPr>
        <p:spPr>
          <a:xfrm>
            <a:off x="993829" y="1349108"/>
            <a:ext cx="11198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BRAM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ip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核讀寫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ASCII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到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DDR3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Vivado</a:t>
            </a:r>
            <a:r>
              <a:rPr lang="zh-TW" altLang="en-US" dirty="0"/>
              <a:t>打開</a:t>
            </a:r>
            <a:r>
              <a:rPr lang="en-US" altLang="zh-TW" dirty="0"/>
              <a:t>ILA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查看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BRAM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時序圖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Vitis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Terminal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視窗顯示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BRAM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對應位址的內容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86E5AE8-FFCA-41B2-B5C0-3B65AAF1E6F3}"/>
              </a:ext>
            </a:extLst>
          </p:cNvPr>
          <p:cNvSpPr/>
          <p:nvPr/>
        </p:nvSpPr>
        <p:spPr>
          <a:xfrm>
            <a:off x="4996442" y="5912129"/>
            <a:ext cx="21991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圖、</a:t>
            </a:r>
            <a:r>
              <a:rPr lang="en-US" altLang="zh-TW" dirty="0"/>
              <a:t>DDR3</a:t>
            </a:r>
            <a:r>
              <a:rPr lang="zh-TW" altLang="en-US" dirty="0"/>
              <a:t>讀寫架構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EF19389-507A-450D-8DE1-528130BFC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3559"/>
            <a:ext cx="12192000" cy="375606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E21CAE0-4FD3-44C4-9844-3D6F5685B046}"/>
              </a:ext>
            </a:extLst>
          </p:cNvPr>
          <p:cNvSpPr/>
          <p:nvPr/>
        </p:nvSpPr>
        <p:spPr>
          <a:xfrm>
            <a:off x="7522667" y="1363950"/>
            <a:ext cx="37226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BRAM width = 32 bits</a:t>
            </a:r>
          </a:p>
          <a:p>
            <a:r>
              <a:rPr lang="en-US" altLang="zh-TW" dirty="0"/>
              <a:t>            depth  = 1024             </a:t>
            </a:r>
          </a:p>
          <a:p>
            <a:r>
              <a:rPr lang="en-US" altLang="zh-TW" dirty="0"/>
              <a:t>            capacity = 4 MB,</a:t>
            </a:r>
          </a:p>
        </p:txBody>
      </p:sp>
    </p:spTree>
    <p:extLst>
      <p:ext uri="{BB962C8B-B14F-4D97-AF65-F5344CB8AC3E}">
        <p14:creationId xmlns:p14="http://schemas.microsoft.com/office/powerpoint/2010/main" val="2116232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b="0" dirty="0"/>
              <a:t>BRAM</a:t>
            </a:r>
            <a:r>
              <a:rPr lang="zh-TW" altLang="en-US" b="0" dirty="0"/>
              <a:t>讀寫</a:t>
            </a:r>
            <a:r>
              <a:rPr lang="en-US" altLang="zh-TW" b="0" dirty="0"/>
              <a:t>(PL&amp;PS</a:t>
            </a:r>
            <a:r>
              <a:rPr lang="zh-TW" altLang="en-US" b="0" dirty="0"/>
              <a:t>端</a:t>
            </a:r>
            <a:r>
              <a:rPr lang="en-US" altLang="zh-TW" b="0" dirty="0"/>
              <a:t>)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6EE303D-EA89-4C00-8B77-F75981E6A652}"/>
              </a:ext>
            </a:extLst>
          </p:cNvPr>
          <p:cNvSpPr txBox="1"/>
          <p:nvPr/>
        </p:nvSpPr>
        <p:spPr>
          <a:xfrm>
            <a:off x="203416" y="1442097"/>
            <a:ext cx="11198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BRAM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ip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核讀寫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ASCII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Vivado</a:t>
            </a:r>
            <a:r>
              <a:rPr lang="zh-TW" altLang="en-US" dirty="0"/>
              <a:t>打開</a:t>
            </a:r>
            <a:r>
              <a:rPr lang="en-US" altLang="zh-TW" dirty="0"/>
              <a:t>ILA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查看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BRAM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時序圖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Vitis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Terminal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視窗顯示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BRAM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對應位址的內容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C02992C-D8F3-4A42-90C3-2EB8578052B6}"/>
              </a:ext>
            </a:extLst>
          </p:cNvPr>
          <p:cNvSpPr/>
          <p:nvPr/>
        </p:nvSpPr>
        <p:spPr>
          <a:xfrm>
            <a:off x="5260844" y="6382513"/>
            <a:ext cx="64806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PL</a:t>
            </a:r>
            <a:r>
              <a:rPr lang="zh-TW" altLang="en-US" dirty="0"/>
              <a:t>端</a:t>
            </a:r>
            <a:r>
              <a:rPr lang="en-US" altLang="zh-TW" dirty="0"/>
              <a:t>AXI_BRAM</a:t>
            </a:r>
            <a:r>
              <a:rPr lang="zh-TW" altLang="en-US" dirty="0"/>
              <a:t>解說</a:t>
            </a:r>
            <a:r>
              <a:rPr lang="en-US" altLang="zh-TW" dirty="0"/>
              <a:t>: </a:t>
            </a:r>
            <a:r>
              <a:rPr lang="zh-TW" altLang="en-US" dirty="0"/>
              <a:t>https://zhuanlan.zhihu.com/p/208375629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86E5AE8-FFCA-41B2-B5C0-3B65AAF1E6F3}"/>
              </a:ext>
            </a:extLst>
          </p:cNvPr>
          <p:cNvSpPr/>
          <p:nvPr/>
        </p:nvSpPr>
        <p:spPr>
          <a:xfrm>
            <a:off x="7309360" y="5881573"/>
            <a:ext cx="2927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圖、</a:t>
            </a:r>
            <a:r>
              <a:rPr lang="en-US" altLang="zh-TW" dirty="0"/>
              <a:t>BRAM</a:t>
            </a:r>
            <a:r>
              <a:rPr lang="zh-TW" altLang="en-US" dirty="0"/>
              <a:t>接另一端設定檔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233B92-A9A3-40B2-A6EB-6D0565730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944" y="1296010"/>
            <a:ext cx="5161856" cy="458556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19E3D67-62E1-40F8-8418-9A112E155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86" y="2940961"/>
            <a:ext cx="5873858" cy="2069836"/>
          </a:xfrm>
          <a:prstGeom prst="rect">
            <a:avLst/>
          </a:prstGeom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78BC69C6-91F4-4C93-9B18-EA7096AF48ED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4819973" y="4038600"/>
            <a:ext cx="3952899" cy="1842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C81E0357-83C0-42AA-B823-EA283330F8C1}"/>
              </a:ext>
            </a:extLst>
          </p:cNvPr>
          <p:cNvSpPr/>
          <p:nvPr/>
        </p:nvSpPr>
        <p:spPr>
          <a:xfrm>
            <a:off x="1892950" y="5351269"/>
            <a:ext cx="2927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圖、設定完成的</a:t>
            </a:r>
            <a:r>
              <a:rPr lang="en-US" altLang="zh-TW" dirty="0"/>
              <a:t>bd</a:t>
            </a:r>
            <a:r>
              <a:rPr lang="zh-TW" altLang="en-US" dirty="0"/>
              <a:t>圖</a:t>
            </a:r>
          </a:p>
        </p:txBody>
      </p:sp>
    </p:spTree>
    <p:extLst>
      <p:ext uri="{BB962C8B-B14F-4D97-AF65-F5344CB8AC3E}">
        <p14:creationId xmlns:p14="http://schemas.microsoft.com/office/powerpoint/2010/main" val="3910280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b="0" dirty="0" err="1"/>
              <a:t>main.c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6EE303D-EA89-4C00-8B77-F75981E6A652}"/>
              </a:ext>
            </a:extLst>
          </p:cNvPr>
          <p:cNvSpPr txBox="1"/>
          <p:nvPr/>
        </p:nvSpPr>
        <p:spPr>
          <a:xfrm>
            <a:off x="384229" y="1394828"/>
            <a:ext cx="111981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讀寫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bmp_data.txt (0~255, 320x240x300)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For loop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切成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300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張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刷新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TXT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的數標位置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寫讀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select_xy_matching.txt (0~255, 3000)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81E0357-83C0-42AA-B823-EA283330F8C1}"/>
              </a:ext>
            </a:extLst>
          </p:cNvPr>
          <p:cNvSpPr/>
          <p:nvPr/>
        </p:nvSpPr>
        <p:spPr>
          <a:xfrm>
            <a:off x="7702653" y="6430129"/>
            <a:ext cx="2927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圖、</a:t>
            </a:r>
            <a:r>
              <a:rPr lang="en-US" altLang="zh-TW" dirty="0"/>
              <a:t>SD card</a:t>
            </a:r>
            <a:r>
              <a:rPr lang="zh-TW" altLang="en-US" dirty="0"/>
              <a:t>函式庫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CAECCA7-44D4-4C10-881C-BA630235BCF8}"/>
              </a:ext>
            </a:extLst>
          </p:cNvPr>
          <p:cNvSpPr/>
          <p:nvPr/>
        </p:nvSpPr>
        <p:spPr>
          <a:xfrm>
            <a:off x="6118165" y="1393608"/>
            <a:ext cx="60830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Q:</a:t>
            </a:r>
            <a:r>
              <a:rPr lang="zh-TW" altLang="en-US" dirty="0"/>
              <a:t> </a:t>
            </a:r>
            <a:r>
              <a:rPr lang="en-US" altLang="zh-TW" dirty="0"/>
              <a:t>char </a:t>
            </a:r>
            <a:r>
              <a:rPr lang="zh-TW" altLang="en-US" dirty="0"/>
              <a:t>包含</a:t>
            </a:r>
            <a:r>
              <a:rPr lang="en-US" altLang="zh-TW" dirty="0"/>
              <a:t>“ ”</a:t>
            </a:r>
            <a:r>
              <a:rPr lang="zh-TW" altLang="en-US" dirty="0"/>
              <a:t>、</a:t>
            </a:r>
            <a:r>
              <a:rPr lang="en-US" altLang="zh-TW" dirty="0"/>
              <a:t>“,”</a:t>
            </a:r>
          </a:p>
          <a:p>
            <a:r>
              <a:rPr lang="zh-TW" altLang="en-US" dirty="0"/>
              <a:t>     可能在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sd_rdDATA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裡判斷並過濾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”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非數字的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“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才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return</a:t>
            </a: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Q: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將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“,”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”,”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間的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ASCII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轉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int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，才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str_wr_bram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()</a:t>
            </a:r>
            <a:endParaRPr lang="zh-TW" altLang="en-US" dirty="0"/>
          </a:p>
        </p:txBody>
      </p:sp>
      <p:pic>
        <p:nvPicPr>
          <p:cNvPr id="1026" name="Picture 2" descr="在这里插入图片描述">
            <a:extLst>
              <a:ext uri="{FF2B5EF4-FFF2-40B4-BE49-F238E27FC236}">
                <a16:creationId xmlns:a16="http://schemas.microsoft.com/office/drawing/2014/main" id="{78E6F9D5-19C1-4578-8664-89C54656F4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80"/>
          <a:stretch/>
        </p:blipFill>
        <p:spPr bwMode="auto">
          <a:xfrm>
            <a:off x="5375608" y="2642437"/>
            <a:ext cx="6691324" cy="3814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484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控管記錄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NAS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sz="4400" dirty="0"/>
              <a:t>2023/9/4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F596EB5-194B-41DD-9405-83C981B5180E}"/>
              </a:ext>
            </a:extLst>
          </p:cNvPr>
          <p:cNvSpPr/>
          <p:nvPr/>
        </p:nvSpPr>
        <p:spPr>
          <a:xfrm>
            <a:off x="92279" y="1235933"/>
            <a:ext cx="31207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/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本週更新：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lvl="1" indent="-285750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N02-Architecture</a:t>
            </a:r>
          </a:p>
          <a:p>
            <a:pPr marL="285750" lvl="1" indent="-285750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N06-Demo&amp;ppt</a:t>
            </a:r>
          </a:p>
          <a:p>
            <a:pPr marL="285750" lvl="1" indent="-285750"/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C382610-EE97-421B-BB15-05C940BF4AD3}"/>
              </a:ext>
            </a:extLst>
          </p:cNvPr>
          <p:cNvSpPr/>
          <p:nvPr/>
        </p:nvSpPr>
        <p:spPr>
          <a:xfrm>
            <a:off x="3594109" y="1235932"/>
            <a:ext cx="2878253" cy="2748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5562755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 </a:t>
            </a:r>
            <a:r>
              <a:rPr lang="zh-TW" altLang="en-US" dirty="0"/>
              <a:t>寫</a:t>
            </a:r>
            <a:r>
              <a:rPr lang="en-US" altLang="zh-TW" dirty="0"/>
              <a:t>RTL</a:t>
            </a:r>
            <a:r>
              <a:rPr lang="zh-TW" altLang="en-US" dirty="0"/>
              <a:t>模組讀寫</a:t>
            </a:r>
            <a:r>
              <a:rPr lang="en-US" altLang="zh-TW" dirty="0"/>
              <a:t>SD</a:t>
            </a:r>
            <a:r>
              <a:rPr lang="zh-TW" altLang="en-US" dirty="0"/>
              <a:t>卡</a:t>
            </a:r>
            <a:r>
              <a:rPr lang="en-US" altLang="zh-TW" dirty="0"/>
              <a:t>(PL</a:t>
            </a:r>
            <a:r>
              <a:rPr lang="zh-TW" altLang="en-US" dirty="0"/>
              <a:t>端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305ED3A-520E-4115-889C-3403FD309DDE}"/>
              </a:ext>
            </a:extLst>
          </p:cNvPr>
          <p:cNvSpPr txBox="1"/>
          <p:nvPr/>
        </p:nvSpPr>
        <p:spPr>
          <a:xfrm>
            <a:off x="1229938" y="1614567"/>
            <a:ext cx="7956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TW" dirty="0"/>
              <a:t>SD</a:t>
            </a:r>
            <a:r>
              <a:rPr lang="zh-TW" altLang="en-US" dirty="0"/>
              <a:t>卡</a:t>
            </a:r>
            <a:r>
              <a:rPr lang="en-US" altLang="zh-TW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SPI(4pin)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FIFO</a:t>
            </a:r>
            <a:r>
              <a:rPr lang="zh-TW" altLang="en-US" dirty="0"/>
              <a:t>讀寫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多個控制訊號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內部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FSM)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53EADB3-E700-4031-95E5-E1369E790000}"/>
              </a:ext>
            </a:extLst>
          </p:cNvPr>
          <p:cNvSpPr txBox="1"/>
          <p:nvPr/>
        </p:nvSpPr>
        <p:spPr>
          <a:xfrm>
            <a:off x="6743055" y="5921151"/>
            <a:ext cx="306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最上層模組介面</a:t>
            </a:r>
          </a:p>
        </p:txBody>
      </p:sp>
      <p:sp>
        <p:nvSpPr>
          <p:cNvPr id="2" name="AutoShape 2" descr="https://imgconvert.csdnimg.cn/aHR0cHM6Ly9tbWJpei5xcGljLmNuL21tYml6X3BuZy9ucjRpY1BvQzNQaGhmZ3ZGdWlicDJ0VGdTUnRhb0xpY2pwQkFSRnRUeHRNSTBxZWlhYXRsUVM5NnRzWE9lS2o4dUhuMjN1aWN2SERZMTlmWHF6MXRKZFg5WnFBLzY0MD93eF9mbXQ9cG5nJnRwPXdlYnAmd3hmcm9tPTUmd3hfbGF6eT0xJnd4X2NvPTE">
            <a:extLst>
              <a:ext uri="{FF2B5EF4-FFF2-40B4-BE49-F238E27FC236}">
                <a16:creationId xmlns:a16="http://schemas.microsoft.com/office/drawing/2014/main" id="{1AE302FC-3503-4049-8BF4-5B2DB1F71F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C39950F-0805-4E6F-9DF5-CD91C3D3472E}"/>
              </a:ext>
            </a:extLst>
          </p:cNvPr>
          <p:cNvSpPr/>
          <p:nvPr/>
        </p:nvSpPr>
        <p:spPr>
          <a:xfrm>
            <a:off x="7020732" y="1181555"/>
            <a:ext cx="2536223" cy="4862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module </a:t>
            </a:r>
            <a:r>
              <a:rPr lang="en-US" altLang="zh-TW" dirty="0" err="1"/>
              <a:t>sdcard_basemod</a:t>
            </a:r>
            <a:endParaRPr lang="en-US" altLang="zh-TW" dirty="0"/>
          </a:p>
          <a:p>
            <a:r>
              <a:rPr lang="en-US" altLang="zh-TW" dirty="0"/>
              <a:t>(</a:t>
            </a:r>
          </a:p>
          <a:p>
            <a:r>
              <a:rPr lang="en-US" altLang="zh-TW" dirty="0"/>
              <a:t>     input CLOCK, RESET,</a:t>
            </a:r>
          </a:p>
          <a:p>
            <a:r>
              <a:rPr lang="en-US" altLang="zh-TW" dirty="0"/>
              <a:t>     input SD_DOUT,</a:t>
            </a:r>
          </a:p>
          <a:p>
            <a:r>
              <a:rPr lang="en-US" altLang="zh-TW" dirty="0"/>
              <a:t>     output SD_CLK,</a:t>
            </a:r>
          </a:p>
          <a:p>
            <a:r>
              <a:rPr lang="en-US" altLang="zh-TW" dirty="0"/>
              <a:t>     output SD_DI,</a:t>
            </a:r>
          </a:p>
          <a:p>
            <a:r>
              <a:rPr lang="en-US" altLang="zh-TW" dirty="0"/>
              <a:t>     output SD_NCS,  </a:t>
            </a:r>
          </a:p>
          <a:p>
            <a:r>
              <a:rPr lang="en-US" altLang="zh-TW" dirty="0"/>
              <a:t>     </a:t>
            </a:r>
          </a:p>
          <a:p>
            <a:r>
              <a:rPr lang="en-US" altLang="zh-TW" dirty="0"/>
              <a:t>     input [3:0]</a:t>
            </a:r>
            <a:r>
              <a:rPr lang="en-US" altLang="zh-TW" dirty="0" err="1"/>
              <a:t>iCall</a:t>
            </a:r>
            <a:r>
              <a:rPr lang="en-US" altLang="zh-TW" dirty="0"/>
              <a:t>,</a:t>
            </a:r>
          </a:p>
          <a:p>
            <a:r>
              <a:rPr lang="en-US" altLang="zh-TW" dirty="0"/>
              <a:t>      output </a:t>
            </a:r>
            <a:r>
              <a:rPr lang="en-US" altLang="zh-TW" dirty="0" err="1"/>
              <a:t>oDone</a:t>
            </a:r>
            <a:r>
              <a:rPr lang="en-US" altLang="zh-TW" dirty="0"/>
              <a:t>,</a:t>
            </a:r>
          </a:p>
          <a:p>
            <a:r>
              <a:rPr lang="en-US" altLang="zh-TW" dirty="0"/>
              <a:t>      input [22:0]</a:t>
            </a:r>
            <a:r>
              <a:rPr lang="en-US" altLang="zh-TW" dirty="0" err="1"/>
              <a:t>iAddr</a:t>
            </a:r>
            <a:r>
              <a:rPr lang="en-US" altLang="zh-TW" dirty="0"/>
              <a:t>,</a:t>
            </a:r>
          </a:p>
          <a:p>
            <a:r>
              <a:rPr lang="en-US" altLang="zh-TW" dirty="0"/>
              <a:t>      output [7:0]</a:t>
            </a:r>
            <a:r>
              <a:rPr lang="en-US" altLang="zh-TW" dirty="0" err="1"/>
              <a:t>oTag</a:t>
            </a:r>
            <a:r>
              <a:rPr lang="en-US" altLang="zh-TW" dirty="0"/>
              <a:t>,</a:t>
            </a:r>
          </a:p>
          <a:p>
            <a:r>
              <a:rPr lang="en-US" altLang="zh-TW" dirty="0"/>
              <a:t>      </a:t>
            </a:r>
          </a:p>
          <a:p>
            <a:r>
              <a:rPr lang="en-US" altLang="zh-TW" dirty="0"/>
              <a:t>      input [1:0]</a:t>
            </a:r>
            <a:r>
              <a:rPr lang="en-US" altLang="zh-TW" dirty="0" err="1"/>
              <a:t>iEn</a:t>
            </a:r>
            <a:r>
              <a:rPr lang="en-US" altLang="zh-TW" dirty="0"/>
              <a:t>,</a:t>
            </a:r>
          </a:p>
          <a:p>
            <a:r>
              <a:rPr lang="en-US" altLang="zh-TW" dirty="0"/>
              <a:t>      input [7:0]</a:t>
            </a:r>
            <a:r>
              <a:rPr lang="en-US" altLang="zh-TW" dirty="0" err="1"/>
              <a:t>iData</a:t>
            </a:r>
            <a:r>
              <a:rPr lang="en-US" altLang="zh-TW" dirty="0"/>
              <a:t>,</a:t>
            </a:r>
          </a:p>
          <a:p>
            <a:r>
              <a:rPr lang="en-US" altLang="zh-TW" dirty="0"/>
              <a:t>      output [7:0]</a:t>
            </a:r>
            <a:r>
              <a:rPr lang="en-US" altLang="zh-TW" dirty="0" err="1"/>
              <a:t>oData</a:t>
            </a:r>
            <a:endParaRPr lang="en-US" altLang="zh-TW" dirty="0"/>
          </a:p>
          <a:p>
            <a:r>
              <a:rPr lang="en-US" altLang="zh-TW" dirty="0"/>
              <a:t> ); 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8CF9C0D-B68B-4B1C-B352-F45D5837BD4B}"/>
              </a:ext>
            </a:extLst>
          </p:cNvPr>
          <p:cNvSpPr/>
          <p:nvPr/>
        </p:nvSpPr>
        <p:spPr>
          <a:xfrm>
            <a:off x="5509877" y="6396470"/>
            <a:ext cx="6107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純</a:t>
            </a:r>
            <a:r>
              <a:rPr lang="en-US" altLang="zh-TW" dirty="0"/>
              <a:t>RTL(SD</a:t>
            </a:r>
            <a:r>
              <a:rPr lang="zh-TW" altLang="en-US" dirty="0"/>
              <a:t>卡</a:t>
            </a:r>
            <a:r>
              <a:rPr lang="en-US" altLang="zh-TW" dirty="0"/>
              <a:t>):  </a:t>
            </a:r>
            <a:r>
              <a:rPr lang="zh-TW" altLang="en-US" dirty="0"/>
              <a:t>https://www.cnblogs.com/alinx/p/4518511.html</a:t>
            </a:r>
          </a:p>
        </p:txBody>
      </p:sp>
      <p:pic>
        <p:nvPicPr>
          <p:cNvPr id="2054" name="Picture 6" descr="clip_image002">
            <a:extLst>
              <a:ext uri="{FF2B5EF4-FFF2-40B4-BE49-F238E27FC236}">
                <a16:creationId xmlns:a16="http://schemas.microsoft.com/office/drawing/2014/main" id="{B5557204-B0F0-4493-B22B-11EAD4966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807" b="3063"/>
          <a:stretch/>
        </p:blipFill>
        <p:spPr bwMode="auto">
          <a:xfrm>
            <a:off x="1118117" y="3849013"/>
            <a:ext cx="4615234" cy="138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1F1AA4EE-64EC-47A3-9ADA-0FE108CFABB8}"/>
              </a:ext>
            </a:extLst>
          </p:cNvPr>
          <p:cNvSpPr txBox="1"/>
          <p:nvPr/>
        </p:nvSpPr>
        <p:spPr>
          <a:xfrm>
            <a:off x="2256194" y="5301785"/>
            <a:ext cx="306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SPI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I/O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F1D4B3F-545D-45F7-A3A7-6BA7D48AD0E8}"/>
              </a:ext>
            </a:extLst>
          </p:cNvPr>
          <p:cNvSpPr/>
          <p:nvPr/>
        </p:nvSpPr>
        <p:spPr>
          <a:xfrm>
            <a:off x="538565" y="5875455"/>
            <a:ext cx="6096001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hlinkClick r:id="rId4"/>
              </a:rPr>
              <a:t>純</a:t>
            </a:r>
            <a:r>
              <a:rPr lang="en-US" altLang="zh-TW" dirty="0">
                <a:hlinkClick r:id="rId4"/>
              </a:rPr>
              <a:t>RTL</a:t>
            </a:r>
            <a:r>
              <a:rPr lang="en-US" altLang="zh-TW" dirty="0"/>
              <a:t>(SD</a:t>
            </a:r>
            <a:r>
              <a:rPr lang="zh-TW" altLang="en-US" dirty="0"/>
              <a:t>卡</a:t>
            </a:r>
            <a:r>
              <a:rPr lang="en-US" altLang="zh-TW" dirty="0"/>
              <a:t>+DDR3+HDMI):	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將</a:t>
            </a:r>
            <a:r>
              <a:rPr lang="en-US" altLang="zh-TW" dirty="0"/>
              <a:t>SD</a:t>
            </a:r>
            <a:r>
              <a:rPr lang="zh-TW" altLang="en-US" dirty="0"/>
              <a:t>卡的訊號依序存入</a:t>
            </a:r>
            <a:r>
              <a:rPr lang="en-US" altLang="zh-TW" dirty="0"/>
              <a:t>DDR3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DDR3(controller)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sym typeface="Wingdings" panose="05000000000000000000" pitchFamily="2" charset="2"/>
              </a:rPr>
              <a:t>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sym typeface="Wingdings" panose="05000000000000000000" pitchFamily="2" charset="2"/>
              </a:rPr>
              <a:t>VGA_out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0610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影像取角點座標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305ED3A-520E-4115-889C-3403FD309DDE}"/>
              </a:ext>
            </a:extLst>
          </p:cNvPr>
          <p:cNvSpPr txBox="1"/>
          <p:nvPr/>
        </p:nvSpPr>
        <p:spPr>
          <a:xfrm>
            <a:off x="1229938" y="1614567"/>
            <a:ext cx="7956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存像素座標值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(TXT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CSV)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法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1-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存到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BRAM_xy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(depth = 3000, width = 20bits)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hlinkClick r:id="rId2" action="ppaction://hlinksldjump"/>
              </a:rPr>
              <a:t>PL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hlinkClick r:id="rId2" action="ppaction://hlinksldjump"/>
              </a:rPr>
              <a:t>端的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hlinkClick r:id="rId2" action="ppaction://hlinksldjump"/>
              </a:rPr>
              <a:t>BRAM=&gt; AXI =&gt;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hlinkClick r:id="rId2" action="ppaction://hlinksldjump"/>
              </a:rPr>
              <a:t>Vitis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hlinkClick r:id="rId2" action="ppaction://hlinksldjump"/>
              </a:rPr>
              <a:t> Terminal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另存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TXT)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法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2-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或透過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ILA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介面將選取的像素座標、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matching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座標存入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CSV</a:t>
            </a:r>
          </a:p>
        </p:txBody>
      </p:sp>
    </p:spTree>
    <p:extLst>
      <p:ext uri="{BB962C8B-B14F-4D97-AF65-F5344CB8AC3E}">
        <p14:creationId xmlns:p14="http://schemas.microsoft.com/office/powerpoint/2010/main" val="29146751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29614"/>
            <a:ext cx="10515600" cy="720000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專案架構圖 </a:t>
            </a:r>
            <a:r>
              <a:rPr lang="en-US" altLang="zh-TW" sz="4000" dirty="0"/>
              <a:t>–</a:t>
            </a:r>
            <a:r>
              <a:rPr lang="zh-TW" altLang="en-US" sz="4000" dirty="0"/>
              <a:t> 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方塊圖</a:t>
            </a:r>
            <a:r>
              <a:rPr lang="en-US" altLang="zh-TW" sz="4000" dirty="0"/>
              <a:t>(2/2)</a:t>
            </a:r>
            <a:endParaRPr lang="zh-TW" altLang="en-US" sz="40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B666394-AEC8-471C-8F95-8308C72E30DF}"/>
              </a:ext>
            </a:extLst>
          </p:cNvPr>
          <p:cNvSpPr txBox="1"/>
          <p:nvPr/>
        </p:nvSpPr>
        <p:spPr>
          <a:xfrm>
            <a:off x="-243941" y="1323979"/>
            <a:ext cx="3808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RTL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除頻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erosion(x2)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dilation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BRAM(x2: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讀、寫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video_in_process_rgb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I2C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yuv2rgb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VGA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CE1B584-442C-4682-8203-BB033110C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172653" y="1849651"/>
            <a:ext cx="162090" cy="46858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414C650-64EC-4B6F-8D8A-23165979C40A}"/>
              </a:ext>
            </a:extLst>
          </p:cNvPr>
          <p:cNvSpPr txBox="1"/>
          <p:nvPr/>
        </p:nvSpPr>
        <p:spPr>
          <a:xfrm>
            <a:off x="1973404" y="1587204"/>
            <a:ext cx="609452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Sobel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Harris(x5)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orb(x2)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pingpong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buffer(ram720x1x8)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Cordic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matching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66A49BAE-532F-4919-AD0C-09EE19BE1AA2}"/>
              </a:ext>
            </a:extLst>
          </p:cNvPr>
          <p:cNvGrpSpPr/>
          <p:nvPr/>
        </p:nvGrpSpPr>
        <p:grpSpPr>
          <a:xfrm>
            <a:off x="6096000" y="1107095"/>
            <a:ext cx="5531134" cy="5689892"/>
            <a:chOff x="6096000" y="1107095"/>
            <a:chExt cx="5531134" cy="56898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D639C26-CE67-4ADE-BA8F-25055BF9E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107095"/>
              <a:ext cx="5531134" cy="5689892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779970A1-CEEE-4313-8A5B-BFAAAA66CA71}"/>
                </a:ext>
              </a:extLst>
            </p:cNvPr>
            <p:cNvSpPr/>
            <p:nvPr/>
          </p:nvSpPr>
          <p:spPr>
            <a:xfrm>
              <a:off x="9553340" y="2594112"/>
              <a:ext cx="1399578" cy="2878370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9D962715-CD11-4A9A-8F77-47652D5552C1}"/>
              </a:ext>
            </a:extLst>
          </p:cNvPr>
          <p:cNvCxnSpPr>
            <a:cxnSpLocks/>
            <a:endCxn id="2" idx="3"/>
          </p:cNvCxnSpPr>
          <p:nvPr/>
        </p:nvCxnSpPr>
        <p:spPr>
          <a:xfrm>
            <a:off x="3985591" y="2286000"/>
            <a:ext cx="6967327" cy="1747297"/>
          </a:xfrm>
          <a:prstGeom prst="bentConnector3">
            <a:avLst>
              <a:gd name="adj1" fmla="val 103281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9036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0C83CFB8-5356-4E62-95E7-F84424009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49" y="2169887"/>
            <a:ext cx="11469701" cy="3848637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29614"/>
            <a:ext cx="10515600" cy="720000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專案架構圖 </a:t>
            </a:r>
            <a:r>
              <a:rPr lang="en-US" altLang="zh-TW" sz="4000" dirty="0"/>
              <a:t>–</a:t>
            </a:r>
            <a:r>
              <a:rPr lang="zh-TW" altLang="en-US" sz="4000" dirty="0"/>
              <a:t> </a:t>
            </a:r>
            <a:r>
              <a:rPr lang="en-US" altLang="zh-TW" sz="4000" dirty="0"/>
              <a:t>BRAM_ILA</a:t>
            </a:r>
            <a:endParaRPr lang="zh-TW" altLang="en-US" sz="40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B666394-AEC8-471C-8F95-8308C72E30DF}"/>
              </a:ext>
            </a:extLst>
          </p:cNvPr>
          <p:cNvSpPr txBox="1"/>
          <p:nvPr/>
        </p:nvSpPr>
        <p:spPr>
          <a:xfrm>
            <a:off x="1132668" y="1216314"/>
            <a:ext cx="3808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Block design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Zynq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AXI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PL_BRAM_rd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BRAM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CE1B584-442C-4682-8203-BB033110C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>
            <a:off x="172653" y="1849651"/>
            <a:ext cx="162090" cy="468581"/>
          </a:xfrm>
          <a:prstGeom prst="rect">
            <a:avLst/>
          </a:prstGeom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8FC66CAD-9B75-4839-B9A1-3598563A83CB}"/>
              </a:ext>
            </a:extLst>
          </p:cNvPr>
          <p:cNvSpPr/>
          <p:nvPr/>
        </p:nvSpPr>
        <p:spPr>
          <a:xfrm>
            <a:off x="2861441" y="4860568"/>
            <a:ext cx="1040525" cy="25843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F9D328E-073D-4D87-A405-05618CD6CA45}"/>
              </a:ext>
            </a:extLst>
          </p:cNvPr>
          <p:cNvSpPr txBox="1"/>
          <p:nvPr/>
        </p:nvSpPr>
        <p:spPr>
          <a:xfrm>
            <a:off x="6071837" y="1549762"/>
            <a:ext cx="5576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讀取端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RTL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模組手刻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435905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29614"/>
            <a:ext cx="10515600" cy="720000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專案架構圖 </a:t>
            </a:r>
            <a:r>
              <a:rPr lang="en-US" altLang="zh-TW" sz="4000" dirty="0"/>
              <a:t>–</a:t>
            </a:r>
            <a:r>
              <a:rPr lang="zh-TW" altLang="en-US" sz="4000" dirty="0"/>
              <a:t> </a:t>
            </a:r>
            <a:r>
              <a:rPr lang="en-US" altLang="zh-TW" sz="4000" dirty="0"/>
              <a:t>BRAM_ILA</a:t>
            </a:r>
            <a:endParaRPr lang="zh-TW" altLang="en-US" sz="40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B666394-AEC8-471C-8F95-8308C72E30DF}"/>
              </a:ext>
            </a:extLst>
          </p:cNvPr>
          <p:cNvSpPr txBox="1"/>
          <p:nvPr/>
        </p:nvSpPr>
        <p:spPr>
          <a:xfrm>
            <a:off x="838200" y="1464287"/>
            <a:ext cx="38085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Block design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Zynq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AXI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BRAM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CE1B584-442C-4682-8203-BB033110C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172653" y="1849651"/>
            <a:ext cx="162090" cy="46858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859CD2B-91D0-4CDA-9297-2BD45BEAE254}"/>
              </a:ext>
            </a:extLst>
          </p:cNvPr>
          <p:cNvSpPr txBox="1"/>
          <p:nvPr/>
        </p:nvSpPr>
        <p:spPr>
          <a:xfrm>
            <a:off x="6071837" y="1549762"/>
            <a:ext cx="5576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由於刻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RTL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模組抱錯，改以兩個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AXI_BRAM_controller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2A180F6-88DF-46B2-8D86-902A8BED6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72" y="2491431"/>
            <a:ext cx="11606655" cy="425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615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29615"/>
            <a:ext cx="10515600" cy="720000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成果展示 </a:t>
            </a:r>
            <a:r>
              <a:rPr lang="en-US" altLang="zh-TW" sz="3600" dirty="0"/>
              <a:t>– </a:t>
            </a:r>
            <a:r>
              <a:rPr lang="zh-TW" altLang="en-US" sz="3600" dirty="0"/>
              <a:t>週進度項目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1BB8E67-9955-44AF-9B39-F41302E1CC69}"/>
              </a:ext>
            </a:extLst>
          </p:cNvPr>
          <p:cNvSpPr/>
          <p:nvPr/>
        </p:nvSpPr>
        <p:spPr>
          <a:xfrm>
            <a:off x="2437448" y="2226697"/>
            <a:ext cx="7895272" cy="1780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96696" marR="0" indent="0" algn="l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</a:pPr>
            <a:r>
              <a:rPr lang="zh-TW" altLang="zh-TW" sz="1800" b="1" i="0" kern="1200" spc="0" baseline="0" dirty="0">
                <a:ln>
                  <a:noFill/>
                </a:ln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八月：</a:t>
            </a:r>
            <a:endParaRPr lang="zh-TW" altLang="zh-TW" dirty="0">
              <a:effectLst/>
            </a:endParaRPr>
          </a:p>
          <a:p>
            <a:pPr marL="1143000" marR="0" indent="-228600" algn="l" rtl="0" eaLnBrk="1" fontAlgn="base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zh-TW" sz="1800" b="0" i="0" kern="1200" spc="0" baseline="0" dirty="0">
                <a:ln>
                  <a:noFill/>
                </a:ln>
                <a:solidFill>
                  <a:srgbClr val="548235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2023/8/23~2023/9/5:</a:t>
            </a:r>
            <a:endParaRPr lang="zh-TW" altLang="zh-TW" dirty="0">
              <a:effectLst/>
            </a:endParaRPr>
          </a:p>
          <a:p>
            <a:pPr marL="1200150" indent="-285750" algn="l" rtl="0" eaLnBrk="1" fontAlgn="base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zh-TW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旋轉原</a:t>
            </a:r>
            <a:r>
              <a:rPr lang="zh-TW" altLang="en-US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影像，</a:t>
            </a:r>
            <a:r>
              <a:rPr lang="zh-TW" altLang="zh-TW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在原</a:t>
            </a:r>
            <a:r>
              <a:rPr lang="zh-TW" altLang="en-US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</a:t>
            </a:r>
            <a:r>
              <a:rPr lang="zh-TW" altLang="zh-TW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選一點，追蹤與其最相近的匹配點</a:t>
            </a:r>
            <a:endParaRPr lang="zh-TW" altLang="zh-TW" dirty="0">
              <a:effectLst/>
            </a:endParaRPr>
          </a:p>
          <a:p>
            <a:pPr marL="1657350" indent="-285750" algn="l" rtl="0" eaLnBrk="1" fontAlgn="base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VGA</a:t>
            </a:r>
            <a:r>
              <a:rPr lang="zh-TW" altLang="zh-TW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畫面驗證結果</a:t>
            </a:r>
            <a:endParaRPr lang="zh-TW" altLang="zh-TW" dirty="0">
              <a:effectLst/>
            </a:endParaRPr>
          </a:p>
          <a:p>
            <a:pPr marL="1657350" indent="-285750" algn="l" rtl="0" eaLnBrk="1" fontAlgn="base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zh-TW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記錄匹配的像素座標</a:t>
            </a:r>
            <a:endParaRPr lang="en-US" altLang="zh-TW" sz="1800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114550" lvl="1" indent="-285750" fontAlgn="base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TW" altLang="zh-TW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另存</a:t>
            </a:r>
            <a:r>
              <a:rPr lang="en-US" altLang="zh-TW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CSV</a:t>
            </a:r>
            <a:r>
              <a:rPr lang="zh-TW" altLang="zh-TW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檔案</a:t>
            </a:r>
            <a:endParaRPr lang="zh-TW" altLang="zh-TW" dirty="0">
              <a:effectLst/>
            </a:endParaRPr>
          </a:p>
        </p:txBody>
      </p:sp>
      <p:sp>
        <p:nvSpPr>
          <p:cNvPr id="5" name="矩形 4">
            <a:hlinkClick r:id="rId3" action="ppaction://hlinksldjump"/>
            <a:extLst>
              <a:ext uri="{FF2B5EF4-FFF2-40B4-BE49-F238E27FC236}">
                <a16:creationId xmlns:a16="http://schemas.microsoft.com/office/drawing/2014/main" id="{5156326B-0831-4E58-9F74-0D88EC65D92C}"/>
              </a:ext>
            </a:extLst>
          </p:cNvPr>
          <p:cNvSpPr/>
          <p:nvPr/>
        </p:nvSpPr>
        <p:spPr>
          <a:xfrm>
            <a:off x="10215154" y="6378688"/>
            <a:ext cx="1138646" cy="3309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hlinkClick r:id="rId3" action="ppaction://hlinksldjump"/>
              </a:rPr>
              <a:t>退回目錄</a:t>
            </a:r>
            <a:endParaRPr lang="zh-TW" altLang="en-US" b="1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61161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2">
            <a:extLst>
              <a:ext uri="{FF2B5EF4-FFF2-40B4-BE49-F238E27FC236}">
                <a16:creationId xmlns:a16="http://schemas.microsoft.com/office/drawing/2014/main" id="{69E0405C-A713-4890-AE44-DF0783C1D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en-US" altLang="zh-TW" sz="3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VGA</a:t>
            </a:r>
            <a:r>
              <a:rPr lang="zh-TW" altLang="en-US" sz="3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畫面驗證結果</a:t>
            </a:r>
            <a:r>
              <a:rPr lang="en-US" altLang="zh-TW" sz="3200" dirty="0"/>
              <a:t>(2023/8/29)</a:t>
            </a:r>
            <a:endParaRPr lang="zh-TW" altLang="en-US" sz="32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FE4EF6D-2BD2-4F3F-A1A0-3CDC93A777C4}"/>
              </a:ext>
            </a:extLst>
          </p:cNvPr>
          <p:cNvSpPr txBox="1"/>
          <p:nvPr/>
        </p:nvSpPr>
        <p:spPr>
          <a:xfrm>
            <a:off x="-90884" y="1651306"/>
            <a:ext cx="6110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ORB matching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CE25E6B-D8E8-45E8-933D-8571CD92121B}"/>
              </a:ext>
            </a:extLst>
          </p:cNvPr>
          <p:cNvSpPr/>
          <p:nvPr/>
        </p:nvSpPr>
        <p:spPr>
          <a:xfrm>
            <a:off x="5064578" y="6387484"/>
            <a:ext cx="22849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ea typeface="標楷體" panose="03000509000000000000" pitchFamily="65" charset="-120"/>
              </a:rPr>
              <a:t>VGA</a:t>
            </a:r>
            <a:r>
              <a:rPr lang="zh-TW" altLang="en-US" dirty="0">
                <a:ea typeface="標楷體" panose="03000509000000000000" pitchFamily="65" charset="-120"/>
              </a:rPr>
              <a:t>畫面</a:t>
            </a:r>
            <a:r>
              <a:rPr lang="en-US" altLang="zh-TW" dirty="0">
                <a:ea typeface="標楷體" panose="03000509000000000000" pitchFamily="65" charset="-120"/>
              </a:rPr>
              <a:t>(640x480)</a:t>
            </a:r>
          </a:p>
        </p:txBody>
      </p:sp>
    </p:spTree>
    <p:extLst>
      <p:ext uri="{BB962C8B-B14F-4D97-AF65-F5344CB8AC3E}">
        <p14:creationId xmlns:p14="http://schemas.microsoft.com/office/powerpoint/2010/main" val="13065746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2">
            <a:extLst>
              <a:ext uri="{FF2B5EF4-FFF2-40B4-BE49-F238E27FC236}">
                <a16:creationId xmlns:a16="http://schemas.microsoft.com/office/drawing/2014/main" id="{69E0405C-A713-4890-AE44-DF0783C1D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zh-TW" sz="3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記錄匹配的像素座標</a:t>
            </a:r>
            <a:r>
              <a:rPr lang="en-US" altLang="zh-TW" sz="3200" dirty="0"/>
              <a:t>(2023/8/29)</a:t>
            </a:r>
            <a:endParaRPr lang="zh-TW" altLang="en-US" sz="32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FE4EF6D-2BD2-4F3F-A1A0-3CDC93A777C4}"/>
              </a:ext>
            </a:extLst>
          </p:cNvPr>
          <p:cNvSpPr txBox="1"/>
          <p:nvPr/>
        </p:nvSpPr>
        <p:spPr>
          <a:xfrm>
            <a:off x="-90884" y="1651306"/>
            <a:ext cx="61106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Vitis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Terminal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回傳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PL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端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BRAM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對應位置內容</a:t>
            </a:r>
            <a:endParaRPr lang="en-US" altLang="zh-TW" dirty="0">
              <a:latin typeface="+mj-lt"/>
              <a:ea typeface="標楷體" panose="03000509000000000000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CE25E6B-D8E8-45E8-933D-8571CD92121B}"/>
              </a:ext>
            </a:extLst>
          </p:cNvPr>
          <p:cNvSpPr/>
          <p:nvPr/>
        </p:nvSpPr>
        <p:spPr>
          <a:xfrm>
            <a:off x="5064578" y="6387484"/>
            <a:ext cx="1739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>
                <a:ea typeface="標楷體" panose="03000509000000000000" pitchFamily="65" charset="-120"/>
              </a:rPr>
              <a:t>Vitis</a:t>
            </a:r>
            <a:r>
              <a:rPr lang="en-US" altLang="zh-TW" dirty="0">
                <a:ea typeface="標楷體" panose="03000509000000000000" pitchFamily="65" charset="-120"/>
              </a:rPr>
              <a:t> Terminal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3E1922F-A664-47C8-9929-17065B8E0A68}"/>
              </a:ext>
            </a:extLst>
          </p:cNvPr>
          <p:cNvSpPr/>
          <p:nvPr/>
        </p:nvSpPr>
        <p:spPr>
          <a:xfrm>
            <a:off x="8003721" y="6387484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ea typeface="標楷體" panose="03000509000000000000" pitchFamily="65" charset="-120"/>
              </a:rPr>
              <a:t>CSV</a:t>
            </a:r>
            <a:r>
              <a:rPr lang="zh-TW" altLang="en-US" dirty="0">
                <a:ea typeface="標楷體" panose="03000509000000000000" pitchFamily="65" charset="-120"/>
              </a:rPr>
              <a:t>檔案</a:t>
            </a:r>
            <a:endParaRPr lang="en-US" altLang="zh-TW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790537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29615"/>
            <a:ext cx="10515600" cy="720000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成果展示 </a:t>
            </a:r>
            <a:r>
              <a:rPr lang="en-US" altLang="zh-TW" sz="3600" dirty="0"/>
              <a:t>– </a:t>
            </a:r>
            <a:r>
              <a:rPr lang="zh-TW" altLang="en-US" sz="3600" dirty="0"/>
              <a:t>週進度項目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1BB8E67-9955-44AF-9B39-F41302E1CC69}"/>
              </a:ext>
            </a:extLst>
          </p:cNvPr>
          <p:cNvSpPr/>
          <p:nvPr/>
        </p:nvSpPr>
        <p:spPr>
          <a:xfrm>
            <a:off x="2437448" y="2226697"/>
            <a:ext cx="7895272" cy="2931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99000" lvl="2" hangingPunct="0">
              <a:lnSpc>
                <a:spcPct val="90000"/>
              </a:lnSpc>
              <a:spcBef>
                <a:spcPts val="300"/>
              </a:spcBef>
              <a:defRPr/>
            </a:pPr>
            <a:r>
              <a:rPr lang="zh-TW" altLang="en-US" b="1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八月：</a:t>
            </a:r>
            <a:endParaRPr lang="en-US" altLang="zh-TW" b="1" dirty="0">
              <a:solidFill>
                <a:srgbClr val="70AD47">
                  <a:lumMod val="75000"/>
                </a:srgb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143000" lvl="2" indent="-228600" fontAlgn="base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TW" dirty="0">
                <a:solidFill>
                  <a:srgbClr val="70AD47">
                    <a:lumMod val="75000"/>
                  </a:srgb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2023/8/9~2023/8/23:</a:t>
            </a:r>
          </a:p>
          <a:p>
            <a:pPr marL="1143000" lvl="2" indent="-228600" fontAlgn="base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TW" sz="1800" dirty="0"/>
              <a:t>BRAM</a:t>
            </a:r>
            <a:r>
              <a:rPr lang="zh-TW" altLang="en-US" sz="1800" dirty="0"/>
              <a:t>與</a:t>
            </a:r>
            <a:r>
              <a:rPr lang="en-US" altLang="zh-TW" sz="1800" dirty="0"/>
              <a:t>PS</a:t>
            </a:r>
            <a:r>
              <a:rPr lang="zh-TW" altLang="en-US" sz="1800" dirty="0"/>
              <a:t>端溝通</a:t>
            </a:r>
            <a:endParaRPr lang="en-US" altLang="zh-TW" sz="1800" dirty="0"/>
          </a:p>
          <a:p>
            <a:pPr marL="1600200" lvl="3" indent="-228600" fontAlgn="base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TW" dirty="0"/>
              <a:t>VITIS</a:t>
            </a:r>
            <a:r>
              <a:rPr lang="zh-TW" altLang="en-US" dirty="0"/>
              <a:t> </a:t>
            </a:r>
            <a:r>
              <a:rPr lang="en-US" altLang="zh-TW" dirty="0"/>
              <a:t>Terminal</a:t>
            </a:r>
          </a:p>
          <a:p>
            <a:pPr marL="1600200" lvl="3" indent="-228600" fontAlgn="base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TW" dirty="0"/>
              <a:t>(Memory)</a:t>
            </a:r>
          </a:p>
          <a:p>
            <a:pPr marL="1143000" lvl="2" indent="-228600" fontAlgn="base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zh-TW" altLang="en-US" dirty="0"/>
              <a:t>紀錄匹配點座標</a:t>
            </a:r>
            <a:endParaRPr lang="en-US" altLang="zh-TW" dirty="0">
              <a:solidFill>
                <a:srgbClr val="70AD47">
                  <a:lumMod val="75000"/>
                </a:srgb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600200" lvl="3" indent="-228600" fontAlgn="base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ILA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驗證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BRAM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收發的資料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600200" lvl="3" indent="-228600" fontAlgn="base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TW" sz="1800" dirty="0"/>
              <a:t>ILA</a:t>
            </a:r>
            <a:r>
              <a:rPr lang="zh-TW" altLang="en-US" sz="1800" dirty="0"/>
              <a:t> 產生之</a:t>
            </a:r>
            <a:r>
              <a:rPr lang="en-US" altLang="zh-TW" sz="1800" dirty="0"/>
              <a:t>CSV</a:t>
            </a:r>
            <a:r>
              <a:rPr lang="zh-TW" altLang="en-US" sz="1800" dirty="0"/>
              <a:t>檔案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143000" marR="0" lvl="2" indent="-228600" algn="l" defTabSz="914400" rtl="0" eaLnBrk="1" fontAlgn="base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143000" lvl="2" indent="-228600" fontAlgn="base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endParaRPr lang="en-US" altLang="zh-TW" dirty="0">
              <a:solidFill>
                <a:srgbClr val="70AD47">
                  <a:lumMod val="75000"/>
                </a:srgb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0682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2">
            <a:extLst>
              <a:ext uri="{FF2B5EF4-FFF2-40B4-BE49-F238E27FC236}">
                <a16:creationId xmlns:a16="http://schemas.microsoft.com/office/drawing/2014/main" id="{69E0405C-A713-4890-AE44-DF0783C1D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 BRAM</a:t>
            </a:r>
            <a:r>
              <a:rPr lang="zh-TW" altLang="en-US" sz="3200" dirty="0"/>
              <a:t>與</a:t>
            </a:r>
            <a:r>
              <a:rPr lang="en-US" altLang="zh-TW" sz="3200" dirty="0"/>
              <a:t>PS</a:t>
            </a:r>
            <a:r>
              <a:rPr lang="zh-TW" altLang="en-US" sz="3200" dirty="0"/>
              <a:t>端溝通</a:t>
            </a:r>
            <a:r>
              <a:rPr lang="en-US" altLang="zh-TW" sz="3200" dirty="0"/>
              <a:t> (2023/8/23)</a:t>
            </a:r>
            <a:endParaRPr lang="zh-TW" altLang="en-US" sz="32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FE4EF6D-2BD2-4F3F-A1A0-3CDC93A777C4}"/>
              </a:ext>
            </a:extLst>
          </p:cNvPr>
          <p:cNvSpPr txBox="1"/>
          <p:nvPr/>
        </p:nvSpPr>
        <p:spPr>
          <a:xfrm>
            <a:off x="-90884" y="1651306"/>
            <a:ext cx="61106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Vitis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Terminal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回傳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PL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端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BRAM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對應位置內容</a:t>
            </a:r>
            <a:endParaRPr lang="en-US" altLang="zh-TW" dirty="0">
              <a:latin typeface="+mj-lt"/>
              <a:ea typeface="標楷體" panose="03000509000000000000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CE25E6B-D8E8-45E8-933D-8571CD92121B}"/>
              </a:ext>
            </a:extLst>
          </p:cNvPr>
          <p:cNvSpPr/>
          <p:nvPr/>
        </p:nvSpPr>
        <p:spPr>
          <a:xfrm>
            <a:off x="6019800" y="6371156"/>
            <a:ext cx="1739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>
                <a:ea typeface="標楷體" panose="03000509000000000000" pitchFamily="65" charset="-120"/>
              </a:rPr>
              <a:t>Vitis</a:t>
            </a:r>
            <a:r>
              <a:rPr lang="en-US" altLang="zh-TW" dirty="0">
                <a:ea typeface="標楷體" panose="03000509000000000000" pitchFamily="65" charset="-120"/>
              </a:rPr>
              <a:t> Terminal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BF96B01-C325-4A65-8C3E-967E4EE59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839" y="1651306"/>
            <a:ext cx="5120147" cy="449031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E9296DC-BEBB-4D6E-8843-AB2E6DD53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6156" y="3193207"/>
            <a:ext cx="5463380" cy="273431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3DC6558-DCED-4B72-91B8-02B617F74D2F}"/>
              </a:ext>
            </a:extLst>
          </p:cNvPr>
          <p:cNvSpPr/>
          <p:nvPr/>
        </p:nvSpPr>
        <p:spPr>
          <a:xfrm>
            <a:off x="1080407" y="5927521"/>
            <a:ext cx="1649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>
                <a:ea typeface="標楷體" panose="03000509000000000000" pitchFamily="65" charset="-120"/>
              </a:rPr>
              <a:t>xilffs</a:t>
            </a:r>
            <a:r>
              <a:rPr lang="en-US" altLang="zh-TW" dirty="0">
                <a:ea typeface="標楷體" panose="03000509000000000000" pitchFamily="65" charset="-120"/>
              </a:rPr>
              <a:t> </a:t>
            </a:r>
            <a:r>
              <a:rPr lang="zh-TW" altLang="en-US" dirty="0">
                <a:ea typeface="標楷體" panose="03000509000000000000" pitchFamily="65" charset="-120"/>
              </a:rPr>
              <a:t>設定檔</a:t>
            </a:r>
            <a:endParaRPr lang="en-US" altLang="zh-TW" dirty="0">
              <a:ea typeface="標楷體" panose="03000509000000000000" pitchFamily="65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0CF3E86-3D40-4126-B75D-8C9DBA7E21F8}"/>
              </a:ext>
            </a:extLst>
          </p:cNvPr>
          <p:cNvSpPr/>
          <p:nvPr/>
        </p:nvSpPr>
        <p:spPr>
          <a:xfrm>
            <a:off x="8633036" y="6371156"/>
            <a:ext cx="1277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ea typeface="標楷體" panose="03000509000000000000" pitchFamily="65" charset="-120"/>
              </a:rPr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4087536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控管記錄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Git</a:t>
            </a:r>
            <a:r>
              <a:rPr lang="zh-TW" altLang="en-US" dirty="0"/>
              <a:t> 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F596EB5-194B-41DD-9405-83C981B5180E}"/>
              </a:ext>
            </a:extLst>
          </p:cNvPr>
          <p:cNvSpPr/>
          <p:nvPr/>
        </p:nvSpPr>
        <p:spPr>
          <a:xfrm>
            <a:off x="92279" y="1235933"/>
            <a:ext cx="312070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/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本週更新：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lvl="1" indent="-285750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G01-sourcecode</a:t>
            </a:r>
          </a:p>
          <a:p>
            <a:pPr marL="285750" lvl="1" indent="-285750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	1- PS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端讀寫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SD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卡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.C</a:t>
            </a:r>
          </a:p>
          <a:p>
            <a:pPr marL="285750" lvl="1" indent="-285750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	2- mp4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轉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TXT.py</a:t>
            </a:r>
          </a:p>
          <a:p>
            <a:pPr marL="285750" lvl="1" indent="-285750"/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lvl="1" indent="-285750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	3- PS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端讀取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BRAM.C</a:t>
            </a:r>
          </a:p>
          <a:p>
            <a:pPr marL="285750" lvl="1" indent="-285750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	//4- mp4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轉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COE.py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C382610-EE97-421B-BB15-05C940BF4AD3}"/>
              </a:ext>
            </a:extLst>
          </p:cNvPr>
          <p:cNvSpPr/>
          <p:nvPr/>
        </p:nvSpPr>
        <p:spPr>
          <a:xfrm>
            <a:off x="3594109" y="1235932"/>
            <a:ext cx="2878253" cy="2748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4118303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2">
            <a:extLst>
              <a:ext uri="{FF2B5EF4-FFF2-40B4-BE49-F238E27FC236}">
                <a16:creationId xmlns:a16="http://schemas.microsoft.com/office/drawing/2014/main" id="{69E0405C-A713-4890-AE44-DF0783C1D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dirty="0"/>
              <a:t>ILA</a:t>
            </a:r>
            <a:r>
              <a:rPr lang="zh-TW" altLang="en-US" sz="3200" dirty="0"/>
              <a:t>驗證</a:t>
            </a:r>
            <a:r>
              <a:rPr lang="en-US" altLang="zh-TW" sz="3200" dirty="0"/>
              <a:t>BRAM</a:t>
            </a:r>
            <a:r>
              <a:rPr lang="zh-TW" altLang="en-US" sz="3200" dirty="0"/>
              <a:t>收發的資料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FE4EF6D-2BD2-4F3F-A1A0-3CDC93A777C4}"/>
              </a:ext>
            </a:extLst>
          </p:cNvPr>
          <p:cNvSpPr txBox="1"/>
          <p:nvPr/>
        </p:nvSpPr>
        <p:spPr>
          <a:xfrm>
            <a:off x="1702213" y="1513978"/>
            <a:ext cx="61106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以</a:t>
            </a:r>
            <a:r>
              <a:rPr lang="en-US" altLang="zh-TW" dirty="0"/>
              <a:t>ILA</a:t>
            </a:r>
            <a:r>
              <a:rPr lang="zh-TW" altLang="en-US" dirty="0"/>
              <a:t>將</a:t>
            </a:r>
            <a:r>
              <a:rPr lang="en-US" altLang="zh-TW" dirty="0"/>
              <a:t>PL</a:t>
            </a:r>
            <a:r>
              <a:rPr lang="zh-TW" altLang="en-US" dirty="0"/>
              <a:t>端</a:t>
            </a:r>
            <a:r>
              <a:rPr lang="en-US" altLang="zh-TW" dirty="0"/>
              <a:t>BRAM</a:t>
            </a:r>
            <a:r>
              <a:rPr lang="zh-TW" altLang="en-US" dirty="0"/>
              <a:t>讀取數值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dirty="0">
              <a:latin typeface="+mj-lt"/>
              <a:ea typeface="標楷體" panose="03000509000000000000" pitchFamily="65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B7B0FBD-3AB7-41CB-86BF-7CA15B38F47F}"/>
              </a:ext>
            </a:extLst>
          </p:cNvPr>
          <p:cNvSpPr/>
          <p:nvPr/>
        </p:nvSpPr>
        <p:spPr>
          <a:xfrm>
            <a:off x="4134366" y="5889382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zh-TW" dirty="0">
                <a:ea typeface="標楷體" panose="03000509000000000000" pitchFamily="65" charset="-120"/>
              </a:rPr>
              <a:t>ILA</a:t>
            </a:r>
            <a:r>
              <a:rPr lang="zh-TW" altLang="en-US" dirty="0">
                <a:ea typeface="標楷體" panose="03000509000000000000" pitchFamily="65" charset="-120"/>
              </a:rPr>
              <a:t>波形</a:t>
            </a:r>
            <a:endParaRPr lang="en-US" altLang="zh-TW" dirty="0">
              <a:ea typeface="標楷體" panose="03000509000000000000" pitchFamily="65" charset="-12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0D3ADB-B4BF-42CB-A456-CC8E4C953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4842" y="5250737"/>
            <a:ext cx="427322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ILA</a:t>
            </a:r>
            <a:r>
              <a:rPr kumimoji="0" lang="zh-TW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 </a:t>
            </a: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catalog </a:t>
            </a:r>
            <a:r>
              <a: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設定檔意涵</a:t>
            </a:r>
            <a:r>
              <a:rPr kumimoji="0" lang="en-US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: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csdn.net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https://blog.csdn.net › article › details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2F49889-63D0-4890-B02F-689540410637}"/>
              </a:ext>
            </a:extLst>
          </p:cNvPr>
          <p:cNvSpPr txBox="1"/>
          <p:nvPr/>
        </p:nvSpPr>
        <p:spPr>
          <a:xfrm>
            <a:off x="7434842" y="5978849"/>
            <a:ext cx="60973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 err="1"/>
              <a:t>Schemetic</a:t>
            </a:r>
            <a:r>
              <a:rPr lang="en-US" altLang="zh-TW" dirty="0"/>
              <a:t> ILA : </a:t>
            </a:r>
            <a:r>
              <a:rPr lang="zh-TW" altLang="en-US" dirty="0">
                <a:hlinkClick r:id="rId4"/>
              </a:rPr>
              <a:t>https://vhdlwhiz.com/using-ila-and-vio/#:~:text=design%20file%20by%3A-,Declaring%20a%20special%20attribute%20called%20MARK_DEBUG,-Attach%20the%20signal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44886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2">
            <a:extLst>
              <a:ext uri="{FF2B5EF4-FFF2-40B4-BE49-F238E27FC236}">
                <a16:creationId xmlns:a16="http://schemas.microsoft.com/office/drawing/2014/main" id="{69E0405C-A713-4890-AE44-DF0783C1D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dirty="0"/>
              <a:t>ILA</a:t>
            </a:r>
            <a:r>
              <a:rPr lang="zh-TW" altLang="en-US" sz="3200" dirty="0"/>
              <a:t> 產生之</a:t>
            </a:r>
            <a:r>
              <a:rPr lang="en-US" altLang="zh-TW" sz="3200" dirty="0"/>
              <a:t>CSV</a:t>
            </a:r>
            <a:r>
              <a:rPr lang="zh-TW" altLang="en-US" sz="3200" dirty="0"/>
              <a:t>檔案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FE4EF6D-2BD2-4F3F-A1A0-3CDC93A777C4}"/>
              </a:ext>
            </a:extLst>
          </p:cNvPr>
          <p:cNvSpPr txBox="1"/>
          <p:nvPr/>
        </p:nvSpPr>
        <p:spPr>
          <a:xfrm>
            <a:off x="1702213" y="1513978"/>
            <a:ext cx="61106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以</a:t>
            </a:r>
            <a:r>
              <a:rPr lang="en-US" altLang="zh-TW" dirty="0"/>
              <a:t>ILA</a:t>
            </a:r>
            <a:r>
              <a:rPr lang="zh-TW" altLang="en-US" dirty="0"/>
              <a:t>將</a:t>
            </a:r>
            <a:r>
              <a:rPr lang="en-US" altLang="zh-TW" dirty="0"/>
              <a:t>BRAM</a:t>
            </a:r>
            <a:r>
              <a:rPr lang="zh-TW" altLang="en-US" dirty="0"/>
              <a:t>讀取數值另存</a:t>
            </a:r>
            <a:r>
              <a:rPr lang="en-US" altLang="zh-TW" dirty="0"/>
              <a:t>CSV</a:t>
            </a:r>
            <a:r>
              <a:rPr lang="zh-TW" altLang="en-US" dirty="0"/>
              <a:t>檔案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紀錄匹配點座標</a:t>
            </a:r>
            <a:endParaRPr lang="en-US" altLang="zh-TW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B7B0FBD-3AB7-41CB-86BF-7CA15B38F47F}"/>
              </a:ext>
            </a:extLst>
          </p:cNvPr>
          <p:cNvSpPr/>
          <p:nvPr/>
        </p:nvSpPr>
        <p:spPr>
          <a:xfrm>
            <a:off x="4134366" y="5889382"/>
            <a:ext cx="2678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zh-TW" dirty="0">
                <a:ea typeface="標楷體" panose="03000509000000000000" pitchFamily="65" charset="-120"/>
              </a:rPr>
              <a:t>CSV</a:t>
            </a:r>
            <a:r>
              <a:rPr lang="zh-TW" altLang="en-US" dirty="0">
                <a:ea typeface="標楷體" panose="03000509000000000000" pitchFamily="65" charset="-120"/>
              </a:rPr>
              <a:t>檔案</a:t>
            </a:r>
            <a:endParaRPr lang="en-US" altLang="zh-TW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069408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1353953" y="1085125"/>
            <a:ext cx="8262487" cy="1760577"/>
          </a:xfrm>
        </p:spPr>
        <p:txBody>
          <a:bodyPr/>
          <a:lstStyle/>
          <a:p>
            <a:endParaRPr lang="en-US" altLang="zh-TW" sz="1200" dirty="0"/>
          </a:p>
          <a:p>
            <a:pPr lvl="1"/>
            <a:r>
              <a:rPr lang="en-US" altLang="zh-TW" sz="1800" dirty="0"/>
              <a:t>Q1:</a:t>
            </a:r>
            <a:r>
              <a:rPr lang="zh-TW" altLang="en-US" sz="1800" dirty="0"/>
              <a:t>在</a:t>
            </a:r>
            <a:r>
              <a:rPr lang="en-US" altLang="zh-TW" sz="1800" dirty="0" err="1"/>
              <a:t>Vitis</a:t>
            </a:r>
            <a:r>
              <a:rPr lang="zh-TW" altLang="en-US" sz="1800" dirty="0"/>
              <a:t>平台執行時，</a:t>
            </a:r>
            <a:r>
              <a:rPr lang="en-US" altLang="zh-TW" sz="1800" dirty="0"/>
              <a:t>ILA</a:t>
            </a:r>
            <a:r>
              <a:rPr lang="zh-TW" altLang="en-US" sz="1800" dirty="0"/>
              <a:t>無法讀取</a:t>
            </a:r>
            <a:r>
              <a:rPr lang="en-US" altLang="zh-TW" sz="1800" dirty="0"/>
              <a:t>BRAM</a:t>
            </a:r>
            <a:r>
              <a:rPr lang="zh-TW" altLang="en-US" sz="1800" dirty="0"/>
              <a:t>訊號</a:t>
            </a:r>
            <a:r>
              <a:rPr lang="en-US" altLang="zh-TW" sz="1800" dirty="0"/>
              <a:t>(</a:t>
            </a:r>
            <a:r>
              <a:rPr lang="zh-TW" altLang="en-US" sz="1800" dirty="0"/>
              <a:t>但</a:t>
            </a:r>
            <a:r>
              <a:rPr lang="en-US" altLang="zh-TW" sz="1800" dirty="0"/>
              <a:t>PS</a:t>
            </a:r>
            <a:r>
              <a:rPr lang="zh-TW" altLang="en-US" sz="1800" dirty="0"/>
              <a:t>端有由</a:t>
            </a:r>
            <a:r>
              <a:rPr lang="en-US" altLang="zh-TW" sz="1800" dirty="0"/>
              <a:t>VITIS</a:t>
            </a:r>
            <a:r>
              <a:rPr lang="zh-TW" altLang="en-US" sz="1800" dirty="0"/>
              <a:t>寫入</a:t>
            </a:r>
            <a:r>
              <a:rPr lang="en-US" altLang="zh-TW" sz="1800" dirty="0"/>
              <a:t>)</a:t>
            </a:r>
          </a:p>
          <a:p>
            <a:pPr lvl="1"/>
            <a:r>
              <a:rPr lang="en-US" altLang="zh-TW" sz="1800" dirty="0"/>
              <a:t>A1:</a:t>
            </a:r>
            <a:r>
              <a:rPr lang="zh-TW" altLang="en-US" sz="1800" dirty="0"/>
              <a:t> </a:t>
            </a:r>
            <a:r>
              <a:rPr lang="en-US" altLang="zh-TW" sz="1800" dirty="0"/>
              <a:t>1. </a:t>
            </a:r>
            <a:r>
              <a:rPr lang="en-US" altLang="zh-TW" sz="1800" dirty="0" err="1"/>
              <a:t>zynq</a:t>
            </a:r>
            <a:r>
              <a:rPr lang="zh-TW" altLang="en-US" sz="1800" dirty="0"/>
              <a:t>設定</a:t>
            </a:r>
            <a:r>
              <a:rPr lang="en-US" altLang="zh-TW" sz="1800" dirty="0"/>
              <a:t>(AXI port</a:t>
            </a:r>
            <a:r>
              <a:rPr lang="zh-TW" altLang="en-US" sz="1800" dirty="0"/>
              <a:t>、</a:t>
            </a:r>
            <a:r>
              <a:rPr lang="en-US" altLang="zh-TW" sz="1800" dirty="0" err="1"/>
              <a:t>PL_clk</a:t>
            </a:r>
            <a:r>
              <a:rPr lang="zh-TW" altLang="en-US" sz="1800" dirty="0"/>
              <a:t>開啟</a:t>
            </a:r>
            <a:r>
              <a:rPr lang="en-US" altLang="zh-TW" sz="1800" dirty="0"/>
              <a:t>)</a:t>
            </a:r>
          </a:p>
          <a:p>
            <a:pPr lvl="2"/>
            <a:r>
              <a:rPr lang="en-US" altLang="zh-TW" sz="1800" dirty="0"/>
              <a:t>2. ILA</a:t>
            </a:r>
            <a:r>
              <a:rPr lang="zh-TW" altLang="en-US" sz="1800" dirty="0"/>
              <a:t>掃描頻率</a:t>
            </a:r>
            <a:endParaRPr lang="en-US" altLang="zh-TW" sz="1800" dirty="0"/>
          </a:p>
          <a:p>
            <a:pPr lvl="2"/>
            <a:r>
              <a:rPr lang="en-US" altLang="zh-TW" sz="1800" dirty="0"/>
              <a:t>3. </a:t>
            </a:r>
            <a:endParaRPr lang="zh-TW" altLang="en-US" sz="1800" dirty="0"/>
          </a:p>
        </p:txBody>
      </p:sp>
      <p:sp>
        <p:nvSpPr>
          <p:cNvPr id="20" name="標題 19">
            <a:extLst>
              <a:ext uri="{FF2B5EF4-FFF2-40B4-BE49-F238E27FC236}">
                <a16:creationId xmlns:a16="http://schemas.microsoft.com/office/drawing/2014/main" id="{EC610540-0719-49CA-8FAE-D2D54F74B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問題記錄 </a:t>
            </a:r>
            <a:r>
              <a:rPr lang="en-US" altLang="zh-TW" sz="3600" dirty="0"/>
              <a:t>– ILA</a:t>
            </a:r>
            <a:r>
              <a:rPr lang="zh-TW" altLang="en-US" sz="3600" dirty="0"/>
              <a:t>無波形訊號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C0F91A2-0AB7-4CB2-97FC-D39CBD92F530}"/>
              </a:ext>
            </a:extLst>
          </p:cNvPr>
          <p:cNvSpPr txBox="1"/>
          <p:nvPr/>
        </p:nvSpPr>
        <p:spPr>
          <a:xfrm>
            <a:off x="9778472" y="1596081"/>
            <a:ext cx="2765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3-1.</a:t>
            </a:r>
            <a:r>
              <a:rPr lang="en-US" altLang="zh-TW" sz="1800" dirty="0">
                <a:ea typeface="標楷體" panose="03000509000000000000" pitchFamily="65" charset="-120"/>
              </a:rPr>
              <a:t>ILA</a:t>
            </a:r>
            <a:r>
              <a:rPr lang="zh-TW" altLang="en-US" sz="1800" dirty="0">
                <a:ea typeface="標楷體" panose="03000509000000000000" pitchFamily="65" charset="-120"/>
              </a:rPr>
              <a:t> 波形圖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3197F5E-78DE-45E6-A826-05074DD7C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70" y="2517203"/>
            <a:ext cx="11184660" cy="541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580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1353953" y="1085125"/>
            <a:ext cx="8262487" cy="1760577"/>
          </a:xfrm>
        </p:spPr>
        <p:txBody>
          <a:bodyPr/>
          <a:lstStyle/>
          <a:p>
            <a:endParaRPr lang="en-US" altLang="zh-TW" sz="1200" dirty="0"/>
          </a:p>
          <a:p>
            <a:pPr lvl="1"/>
            <a:r>
              <a:rPr lang="en-US" altLang="zh-TW" sz="1800" dirty="0"/>
              <a:t>Q1: VITIS</a:t>
            </a:r>
            <a:r>
              <a:rPr lang="zh-TW" altLang="en-US" sz="1800" dirty="0"/>
              <a:t>執行後</a:t>
            </a:r>
            <a:r>
              <a:rPr lang="en-US" altLang="zh-TW" sz="1800" dirty="0"/>
              <a:t>ILA</a:t>
            </a:r>
            <a:r>
              <a:rPr lang="zh-TW" altLang="en-US" sz="1800" dirty="0"/>
              <a:t>停止並報告錯</a:t>
            </a:r>
            <a:endParaRPr lang="en-US" altLang="zh-TW" sz="1800" dirty="0"/>
          </a:p>
          <a:p>
            <a:pPr lvl="1"/>
            <a:r>
              <a:rPr lang="en-US" altLang="zh-TW" sz="1800" dirty="0"/>
              <a:t>A1:</a:t>
            </a:r>
            <a:r>
              <a:rPr lang="zh-TW" altLang="en-US" sz="1800" dirty="0"/>
              <a:t> </a:t>
            </a:r>
            <a:r>
              <a:rPr lang="en-US" altLang="zh-TW" sz="1800" dirty="0"/>
              <a:t>ILA</a:t>
            </a:r>
            <a:r>
              <a:rPr lang="zh-TW" altLang="en-US" sz="1800" dirty="0"/>
              <a:t>須設定</a:t>
            </a:r>
            <a:r>
              <a:rPr lang="en-US" altLang="zh-TW" sz="1800" dirty="0"/>
              <a:t>trigger</a:t>
            </a:r>
          </a:p>
        </p:txBody>
      </p:sp>
      <p:sp>
        <p:nvSpPr>
          <p:cNvPr id="20" name="標題 19">
            <a:extLst>
              <a:ext uri="{FF2B5EF4-FFF2-40B4-BE49-F238E27FC236}">
                <a16:creationId xmlns:a16="http://schemas.microsoft.com/office/drawing/2014/main" id="{EC610540-0719-49CA-8FAE-D2D54F74B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問題記錄 </a:t>
            </a:r>
            <a:r>
              <a:rPr lang="en-US" altLang="zh-TW" sz="3600" dirty="0"/>
              <a:t>– ILA</a:t>
            </a:r>
            <a:r>
              <a:rPr lang="zh-TW" altLang="en-US" sz="3600" dirty="0"/>
              <a:t>與</a:t>
            </a:r>
            <a:r>
              <a:rPr lang="en-US" altLang="zh-TW" sz="3600" dirty="0"/>
              <a:t>VITIS</a:t>
            </a:r>
            <a:r>
              <a:rPr lang="zh-TW" altLang="en-US" sz="3600" dirty="0"/>
              <a:t>執行衝突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C0F91A2-0AB7-4CB2-97FC-D39CBD92F530}"/>
              </a:ext>
            </a:extLst>
          </p:cNvPr>
          <p:cNvSpPr txBox="1"/>
          <p:nvPr/>
        </p:nvSpPr>
        <p:spPr>
          <a:xfrm>
            <a:off x="5135527" y="5772875"/>
            <a:ext cx="2765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3-1.messages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45507FE-B6EA-42DA-8B4D-D5CA836B5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307" y="3212863"/>
            <a:ext cx="9835386" cy="240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5206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F779363D-4BF8-4BFC-BE68-00086B68472D}"/>
              </a:ext>
            </a:extLst>
          </p:cNvPr>
          <p:cNvSpPr txBox="1"/>
          <p:nvPr/>
        </p:nvSpPr>
        <p:spPr>
          <a:xfrm>
            <a:off x="2884571" y="2246083"/>
            <a:ext cx="7737709" cy="2068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99000" marR="0" lvl="2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八月：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marL="1143000" marR="0" lvl="2" indent="-228600" algn="l" defTabSz="914400" rtl="0" eaLnBrk="1" fontAlgn="base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2023/8/23~2023/9/5:</a:t>
            </a:r>
          </a:p>
          <a:p>
            <a:pPr marL="1143000" lvl="2" indent="-228600" fontAlgn="base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旋轉原樣本，在原樣本選一點，追蹤與其最相近的匹配點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600200" lvl="3" indent="-228600" fontAlgn="base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VGA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畫面驗證結果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600200" lvl="3" indent="-228600" fontAlgn="base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記錄匹配的像素座標，另存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CSV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檔案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143000" marR="0" lvl="2" indent="-228600" algn="l" defTabSz="914400" rtl="0" eaLnBrk="1" fontAlgn="base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600200" lvl="3" indent="-228600" fontAlgn="base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標題 2">
            <a:extLst>
              <a:ext uri="{FF2B5EF4-FFF2-40B4-BE49-F238E27FC236}">
                <a16:creationId xmlns:a16="http://schemas.microsoft.com/office/drawing/2014/main" id="{600D54CE-F667-42A3-92CC-A76E2EFF5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849"/>
            <a:ext cx="10515600" cy="720000"/>
          </a:xfrm>
        </p:spPr>
        <p:txBody>
          <a:bodyPr/>
          <a:lstStyle/>
          <a:p>
            <a:r>
              <a:rPr lang="zh-TW" altLang="en-US" dirty="0"/>
              <a:t>預期進度</a:t>
            </a:r>
          </a:p>
        </p:txBody>
      </p:sp>
      <p:sp>
        <p:nvSpPr>
          <p:cNvPr id="6" name="矩形 5">
            <a:hlinkClick r:id="rId2" action="ppaction://hlinksldjump"/>
            <a:extLst>
              <a:ext uri="{FF2B5EF4-FFF2-40B4-BE49-F238E27FC236}">
                <a16:creationId xmlns:a16="http://schemas.microsoft.com/office/drawing/2014/main" id="{ACBBD52B-E12D-4F56-8644-91AD0C1D270D}"/>
              </a:ext>
            </a:extLst>
          </p:cNvPr>
          <p:cNvSpPr/>
          <p:nvPr/>
        </p:nvSpPr>
        <p:spPr>
          <a:xfrm>
            <a:off x="10215154" y="6378688"/>
            <a:ext cx="1138646" cy="3309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退回目錄</a:t>
            </a:r>
          </a:p>
        </p:txBody>
      </p:sp>
    </p:spTree>
    <p:extLst>
      <p:ext uri="{BB962C8B-B14F-4D97-AF65-F5344CB8AC3E}">
        <p14:creationId xmlns:p14="http://schemas.microsoft.com/office/powerpoint/2010/main" val="5140498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1">
            <a:extLst>
              <a:ext uri="{FF2B5EF4-FFF2-40B4-BE49-F238E27FC236}">
                <a16:creationId xmlns:a16="http://schemas.microsoft.com/office/drawing/2014/main" id="{4A1B0F57-0982-4059-B5C8-3E99E47EBA65}"/>
              </a:ext>
            </a:extLst>
          </p:cNvPr>
          <p:cNvSpPr txBox="1">
            <a:spLocks/>
          </p:cNvSpPr>
          <p:nvPr/>
        </p:nvSpPr>
        <p:spPr>
          <a:xfrm>
            <a:off x="2802049" y="1960712"/>
            <a:ext cx="9769954" cy="4342569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/>
            <a:endParaRPr lang="en-US" altLang="zh-TW" sz="1800" dirty="0"/>
          </a:p>
          <a:p>
            <a:pPr marL="285750" lvl="1" indent="-285750"/>
            <a:endParaRPr lang="en-US" altLang="zh-TW" sz="1800" dirty="0"/>
          </a:p>
        </p:txBody>
      </p:sp>
      <p:sp>
        <p:nvSpPr>
          <p:cNvPr id="8" name="標題 2">
            <a:extLst>
              <a:ext uri="{FF2B5EF4-FFF2-40B4-BE49-F238E27FC236}">
                <a16:creationId xmlns:a16="http://schemas.microsoft.com/office/drawing/2014/main" id="{69E0405C-A713-4890-AE44-DF0783C1D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週進度項目 </a:t>
            </a:r>
            <a:r>
              <a:rPr lang="en-US" altLang="zh-TW" sz="3200" dirty="0"/>
              <a:t>(2023/7/26)</a:t>
            </a:r>
            <a:endParaRPr lang="zh-TW" altLang="en-US" sz="32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F5A9ED8-F6D8-4409-9526-750458071C2C}"/>
              </a:ext>
            </a:extLst>
          </p:cNvPr>
          <p:cNvSpPr/>
          <p:nvPr/>
        </p:nvSpPr>
        <p:spPr>
          <a:xfrm>
            <a:off x="2343149" y="2084249"/>
            <a:ext cx="777240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99000" lvl="2" indent="0">
              <a:buNone/>
              <a:defRPr/>
            </a:pPr>
            <a:r>
              <a:rPr lang="zh-TW" altLang="en-US" b="1" dirty="0">
                <a:solidFill>
                  <a:prstClr val="black"/>
                </a:solidFill>
                <a:latin typeface="標楷體" panose="03000509000000000000" pitchFamily="65" charset="-120"/>
              </a:rPr>
              <a:t>七月：</a:t>
            </a:r>
            <a:endParaRPr lang="en-US" altLang="zh-TW" b="1" dirty="0">
              <a:solidFill>
                <a:srgbClr val="70AD47">
                  <a:lumMod val="75000"/>
                </a:srgbClr>
              </a:solidFill>
              <a:latin typeface="標楷體" panose="03000509000000000000" pitchFamily="65" charset="-120"/>
            </a:endParaRPr>
          </a:p>
          <a:p>
            <a:pPr lvl="2" fontAlgn="base">
              <a:defRPr/>
            </a:pPr>
            <a:r>
              <a:rPr lang="en-US" altLang="zh-TW" dirty="0">
                <a:solidFill>
                  <a:srgbClr val="70AD47">
                    <a:lumMod val="75000"/>
                  </a:srgbClr>
                </a:solidFill>
                <a:cs typeface="Times New Roman" panose="02020603050405020304" pitchFamily="18" charset="0"/>
              </a:rPr>
              <a:t>2023/7/26~2023/8/8: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  <a:defRPr/>
            </a:pPr>
            <a:r>
              <a:rPr lang="en-US" altLang="zh-TW" dirty="0">
                <a:cs typeface="Times New Roman" panose="02020603050405020304" pitchFamily="18" charset="0"/>
              </a:rPr>
              <a:t>Mp4</a:t>
            </a:r>
            <a:r>
              <a:rPr lang="zh-TW" altLang="en-US" dirty="0">
                <a:cs typeface="Times New Roman" panose="02020603050405020304" pitchFamily="18" charset="0"/>
              </a:rPr>
              <a:t>像素數值轉</a:t>
            </a:r>
            <a:r>
              <a:rPr lang="en-US" altLang="zh-TW" dirty="0">
                <a:cs typeface="Times New Roman" panose="02020603050405020304" pitchFamily="18" charset="0"/>
              </a:rPr>
              <a:t>TXT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cs typeface="Times New Roman" panose="02020603050405020304" pitchFamily="18" charset="0"/>
              </a:rPr>
              <a:t>將</a:t>
            </a:r>
            <a:r>
              <a:rPr lang="en-US" altLang="zh-TW" dirty="0">
                <a:cs typeface="Times New Roman" panose="02020603050405020304" pitchFamily="18" charset="0"/>
              </a:rPr>
              <a:t>TXT</a:t>
            </a:r>
            <a:r>
              <a:rPr lang="zh-TW" altLang="en-US" dirty="0">
                <a:cs typeface="Times New Roman" panose="02020603050405020304" pitchFamily="18" charset="0"/>
              </a:rPr>
              <a:t>檔存入</a:t>
            </a:r>
            <a:r>
              <a:rPr lang="en-US" altLang="zh-TW" dirty="0">
                <a:cs typeface="Times New Roman" panose="02020603050405020304" pitchFamily="18" charset="0"/>
              </a:rPr>
              <a:t>SD</a:t>
            </a:r>
            <a:r>
              <a:rPr lang="zh-TW" altLang="en-US" dirty="0">
                <a:cs typeface="Times New Roman" panose="02020603050405020304" pitchFamily="18" charset="0"/>
              </a:rPr>
              <a:t>卡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1200150" lvl="2" indent="-285750" fontAlgn="base">
              <a:buFont typeface="Arial" panose="020B0604020202020204" pitchFamily="34" charset="0"/>
              <a:buChar char="•"/>
              <a:defRPr/>
            </a:pPr>
            <a:r>
              <a:rPr lang="en-US" altLang="zh-TW" dirty="0">
                <a:cs typeface="Times New Roman" panose="02020603050405020304" pitchFamily="18" charset="0"/>
              </a:rPr>
              <a:t>Vitis Terminal</a:t>
            </a:r>
            <a:r>
              <a:rPr lang="zh-TW" altLang="en-US" dirty="0">
                <a:cs typeface="Times New Roman" panose="02020603050405020304" pitchFamily="18" charset="0"/>
              </a:rPr>
              <a:t>回傳、</a:t>
            </a:r>
            <a:r>
              <a:rPr lang="en-US" altLang="zh-TW" dirty="0">
                <a:cs typeface="Times New Roman" panose="02020603050405020304" pitchFamily="18" charset="0"/>
              </a:rPr>
              <a:t>ILA</a:t>
            </a:r>
            <a:r>
              <a:rPr lang="zh-TW" altLang="en-US" dirty="0">
                <a:cs typeface="Times New Roman" panose="02020603050405020304" pitchFamily="18" charset="0"/>
              </a:rPr>
              <a:t>紀錄追蹤的座標另存</a:t>
            </a:r>
            <a:r>
              <a:rPr lang="en-US" altLang="zh-TW" dirty="0">
                <a:cs typeface="Times New Roman" panose="02020603050405020304" pitchFamily="18" charset="0"/>
              </a:rPr>
              <a:t>CSV</a:t>
            </a:r>
            <a:r>
              <a:rPr lang="zh-TW" altLang="en-US" dirty="0">
                <a:cs typeface="Times New Roman" panose="02020603050405020304" pitchFamily="18" charset="0"/>
              </a:rPr>
              <a:t>檔案</a:t>
            </a:r>
            <a:endParaRPr lang="en-US" altLang="zh-TW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8879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2">
            <a:extLst>
              <a:ext uri="{FF2B5EF4-FFF2-40B4-BE49-F238E27FC236}">
                <a16:creationId xmlns:a16="http://schemas.microsoft.com/office/drawing/2014/main" id="{69E0405C-A713-4890-AE44-DF0783C1D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dirty="0"/>
              <a:t>python</a:t>
            </a:r>
            <a:r>
              <a:rPr lang="zh-TW" altLang="en-US" sz="3200" dirty="0"/>
              <a:t>將影片檔轉</a:t>
            </a:r>
            <a:r>
              <a:rPr lang="en-US" altLang="zh-TW" sz="3200" dirty="0"/>
              <a:t>TXT(2023/7/23)</a:t>
            </a:r>
            <a:endParaRPr lang="zh-TW" altLang="en-US" sz="32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FE4EF6D-2BD2-4F3F-A1A0-3CDC93A777C4}"/>
              </a:ext>
            </a:extLst>
          </p:cNvPr>
          <p:cNvSpPr txBox="1"/>
          <p:nvPr/>
        </p:nvSpPr>
        <p:spPr>
          <a:xfrm>
            <a:off x="1361442" y="1557469"/>
            <a:ext cx="61106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灰階影像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影片切成多張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jpg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/>
              <a:t>Jpg</a:t>
            </a:r>
            <a:r>
              <a:rPr lang="zh-TW" altLang="en-US" dirty="0"/>
              <a:t>轉灰階圖片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+mj-lt"/>
                <a:ea typeface="標楷體" panose="03000509000000000000" pitchFamily="65" charset="-120"/>
              </a:rPr>
              <a:t>存像素數值到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TXT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檔案</a:t>
            </a:r>
            <a:endParaRPr lang="en-US" altLang="zh-TW" dirty="0">
              <a:latin typeface="+mj-lt"/>
              <a:ea typeface="標楷體" panose="03000509000000000000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CE25E6B-D8E8-45E8-933D-8571CD92121B}"/>
              </a:ext>
            </a:extLst>
          </p:cNvPr>
          <p:cNvSpPr/>
          <p:nvPr/>
        </p:nvSpPr>
        <p:spPr>
          <a:xfrm>
            <a:off x="4188520" y="5884380"/>
            <a:ext cx="26645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zh-TW" dirty="0">
                <a:ea typeface="標楷體" panose="03000509000000000000" pitchFamily="65" charset="-120"/>
              </a:rPr>
              <a:t>TXT</a:t>
            </a:r>
            <a:r>
              <a:rPr lang="zh-TW" altLang="en-US" dirty="0">
                <a:ea typeface="標楷體" panose="03000509000000000000" pitchFamily="65" charset="-120"/>
              </a:rPr>
              <a:t>檔案</a:t>
            </a:r>
            <a:endParaRPr lang="en-US" altLang="zh-TW" dirty="0">
              <a:ea typeface="標楷體" panose="03000509000000000000" pitchFamily="65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58F74F8-B5EE-4283-BE02-DA48C58C8B09}"/>
              </a:ext>
            </a:extLst>
          </p:cNvPr>
          <p:cNvSpPr/>
          <p:nvPr/>
        </p:nvSpPr>
        <p:spPr>
          <a:xfrm>
            <a:off x="6853032" y="1678591"/>
            <a:ext cx="41893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242424"/>
                </a:solidFill>
                <a:latin typeface="source-code-pro"/>
              </a:rPr>
              <a:t>#</a:t>
            </a:r>
            <a:r>
              <a:rPr lang="zh-TW" altLang="en-US" dirty="0">
                <a:solidFill>
                  <a:srgbClr val="242424"/>
                </a:solidFill>
                <a:latin typeface="source-code-pro"/>
              </a:rPr>
              <a:t>可調的參數</a:t>
            </a:r>
            <a:endParaRPr lang="en-US" altLang="zh-TW" dirty="0">
              <a:solidFill>
                <a:srgbClr val="242424"/>
              </a:solidFill>
              <a:latin typeface="source-code-pro"/>
            </a:endParaRPr>
          </a:p>
          <a:p>
            <a:r>
              <a:rPr lang="da-DK" altLang="zh-TW" dirty="0"/>
              <a:t>video_start = 150	</a:t>
            </a:r>
            <a:r>
              <a:rPr lang="en-US" altLang="zh-TW" dirty="0"/>
              <a:t>#150*0.1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15 sec</a:t>
            </a:r>
            <a:br>
              <a:rPr lang="da-DK" altLang="zh-TW" dirty="0"/>
            </a:br>
            <a:r>
              <a:rPr lang="da-DK" altLang="zh-TW" dirty="0"/>
              <a:t>video_end = 450	</a:t>
            </a:r>
            <a:endParaRPr lang="en-US" altLang="zh-TW" dirty="0"/>
          </a:p>
          <a:p>
            <a:r>
              <a:rPr lang="en-US" altLang="zh-TW" dirty="0" err="1"/>
              <a:t>frameRate</a:t>
            </a:r>
            <a:r>
              <a:rPr lang="en-US" altLang="zh-TW" dirty="0"/>
              <a:t> = 0.1	#0.1</a:t>
            </a:r>
            <a:r>
              <a:rPr lang="zh-TW" altLang="en-US" dirty="0"/>
              <a:t>秒切一次</a:t>
            </a:r>
            <a:r>
              <a:rPr lang="en-US" altLang="zh-TW" dirty="0"/>
              <a:t> </a:t>
            </a:r>
            <a:br>
              <a:rPr lang="en-US" altLang="zh-TW" dirty="0"/>
            </a:b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BC8FDE-C720-4695-9B73-A08736DBE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399" y="3034583"/>
            <a:ext cx="9749946" cy="284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413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2">
            <a:extLst>
              <a:ext uri="{FF2B5EF4-FFF2-40B4-BE49-F238E27FC236}">
                <a16:creationId xmlns:a16="http://schemas.microsoft.com/office/drawing/2014/main" id="{69E0405C-A713-4890-AE44-DF0783C1D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 SD</a:t>
            </a:r>
            <a:r>
              <a:rPr lang="zh-TW" altLang="en-US" sz="3200" dirty="0"/>
              <a:t>卡與</a:t>
            </a:r>
            <a:r>
              <a:rPr lang="en-US" altLang="zh-TW" sz="3200" dirty="0"/>
              <a:t>PS</a:t>
            </a:r>
            <a:r>
              <a:rPr lang="zh-TW" altLang="en-US" sz="3200" dirty="0"/>
              <a:t>端溝通</a:t>
            </a:r>
            <a:r>
              <a:rPr lang="en-US" altLang="zh-TW" sz="3200" dirty="0"/>
              <a:t> (2023/7/23)</a:t>
            </a:r>
            <a:endParaRPr lang="zh-TW" altLang="en-US" sz="32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FE4EF6D-2BD2-4F3F-A1A0-3CDC93A777C4}"/>
              </a:ext>
            </a:extLst>
          </p:cNvPr>
          <p:cNvSpPr txBox="1"/>
          <p:nvPr/>
        </p:nvSpPr>
        <p:spPr>
          <a:xfrm>
            <a:off x="401322" y="1330107"/>
            <a:ext cx="61106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Vitis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Terminal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回傳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PS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端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SD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卡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TXT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檔案內容</a:t>
            </a:r>
            <a:endParaRPr lang="en-US" altLang="zh-TW" dirty="0">
              <a:latin typeface="+mj-lt"/>
              <a:ea typeface="標楷體" panose="03000509000000000000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CE25E6B-D8E8-45E8-933D-8571CD92121B}"/>
              </a:ext>
            </a:extLst>
          </p:cNvPr>
          <p:cNvSpPr/>
          <p:nvPr/>
        </p:nvSpPr>
        <p:spPr>
          <a:xfrm>
            <a:off x="5226050" y="6338689"/>
            <a:ext cx="1739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>
                <a:ea typeface="標楷體" panose="03000509000000000000" pitchFamily="65" charset="-120"/>
              </a:rPr>
              <a:t>Vitis</a:t>
            </a:r>
            <a:r>
              <a:rPr lang="en-US" altLang="zh-TW" dirty="0">
                <a:ea typeface="標楷體" panose="03000509000000000000" pitchFamily="65" charset="-120"/>
              </a:rPr>
              <a:t> Terminal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7DCCFE2-77EA-45EE-88A6-C3306B50F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312" y="2545015"/>
            <a:ext cx="9145276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472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13849"/>
            <a:ext cx="10515600" cy="720000"/>
          </a:xfrm>
        </p:spPr>
        <p:txBody>
          <a:bodyPr/>
          <a:lstStyle/>
          <a:p>
            <a:r>
              <a:rPr lang="zh-TW" altLang="en-US" dirty="0"/>
              <a:t>預期進度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1BB8E67-9955-44AF-9B39-F41302E1CC69}"/>
              </a:ext>
            </a:extLst>
          </p:cNvPr>
          <p:cNvSpPr/>
          <p:nvPr/>
        </p:nvSpPr>
        <p:spPr>
          <a:xfrm>
            <a:off x="2437448" y="2226697"/>
            <a:ext cx="7895272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99000" lvl="2" hangingPunct="0">
              <a:lnSpc>
                <a:spcPct val="90000"/>
              </a:lnSpc>
              <a:spcBef>
                <a:spcPts val="300"/>
              </a:spcBef>
              <a:defRPr/>
            </a:pPr>
            <a:r>
              <a:rPr lang="zh-TW" altLang="en-US" b="1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八月：</a:t>
            </a:r>
            <a:endParaRPr lang="en-US" altLang="zh-TW" b="1" dirty="0">
              <a:solidFill>
                <a:srgbClr val="70AD47">
                  <a:lumMod val="75000"/>
                </a:srgb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143000" lvl="2" indent="-228600" fontAlgn="base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TW" dirty="0">
                <a:solidFill>
                  <a:srgbClr val="70AD47">
                    <a:lumMod val="75000"/>
                  </a:srgb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2023/8/9~2023/8/23:</a:t>
            </a:r>
          </a:p>
          <a:p>
            <a:pPr marL="1143000" marR="0" lvl="2" indent="-228600" algn="l" defTabSz="914400" rtl="0" eaLnBrk="1" fontAlgn="base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ILA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驗證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BRAM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收發的資料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143000" marR="0" lvl="2" indent="-228600" algn="l" defTabSz="914400" rtl="0" eaLnBrk="1" fontAlgn="base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修改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BRAM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address_controller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143000" lvl="2" indent="-228600" fontAlgn="base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endParaRPr lang="en-US" altLang="zh-TW" dirty="0">
              <a:solidFill>
                <a:srgbClr val="70AD47">
                  <a:lumMod val="75000"/>
                </a:srgb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7466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538F637B-CCF4-47A8-821D-B1AF5529F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372" y="1801589"/>
            <a:ext cx="4334281" cy="4684105"/>
          </a:xfrm>
          <a:prstGeom prst="rect">
            <a:avLst/>
          </a:prstGeom>
        </p:spPr>
      </p:pic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972953" y="1058823"/>
            <a:ext cx="11082947" cy="5041866"/>
          </a:xfrm>
        </p:spPr>
        <p:txBody>
          <a:bodyPr/>
          <a:lstStyle/>
          <a:p>
            <a:endParaRPr lang="en-US" altLang="zh-TW" sz="1200" dirty="0"/>
          </a:p>
          <a:p>
            <a:pPr lvl="1"/>
            <a:r>
              <a:rPr lang="en-US" altLang="zh-TW" sz="1800" dirty="0"/>
              <a:t>Q1:</a:t>
            </a:r>
            <a:r>
              <a:rPr lang="zh-TW" altLang="en-US" sz="1800" dirty="0"/>
              <a:t>在查</a:t>
            </a:r>
            <a:r>
              <a:rPr lang="en-US" altLang="zh-TW" sz="1800" dirty="0"/>
              <a:t>ILA</a:t>
            </a:r>
            <a:r>
              <a:rPr lang="zh-TW" altLang="en-US" sz="1800" dirty="0"/>
              <a:t>前，</a:t>
            </a:r>
            <a:r>
              <a:rPr lang="en-US" altLang="zh-TW" sz="1800" dirty="0"/>
              <a:t>Set up debug</a:t>
            </a:r>
            <a:r>
              <a:rPr lang="zh-TW" altLang="en-US" sz="1800" dirty="0"/>
              <a:t>找不到</a:t>
            </a:r>
            <a:r>
              <a:rPr lang="en-US" altLang="zh-TW" sz="1800" dirty="0" err="1"/>
              <a:t>portb</a:t>
            </a:r>
            <a:r>
              <a:rPr lang="en-US" altLang="zh-TW" sz="1800" dirty="0"/>
              <a:t> </a:t>
            </a:r>
          </a:p>
          <a:p>
            <a:pPr lvl="1"/>
            <a:r>
              <a:rPr lang="en-US" altLang="zh-TW" sz="1800" dirty="0"/>
              <a:t>A1:</a:t>
            </a:r>
            <a:r>
              <a:rPr lang="zh-TW" altLang="en-US" sz="1800" dirty="0"/>
              <a:t> </a:t>
            </a:r>
            <a:r>
              <a:rPr lang="en-US" altLang="zh-TW" sz="1800" dirty="0"/>
              <a:t>Synthesis </a:t>
            </a:r>
            <a:r>
              <a:rPr lang="zh-TW" altLang="en-US" sz="1800" dirty="0"/>
              <a:t>後會被優化掉</a:t>
            </a:r>
            <a:r>
              <a:rPr lang="en-US" altLang="zh-TW" sz="1800" dirty="0"/>
              <a:t>(?)</a:t>
            </a:r>
          </a:p>
          <a:p>
            <a:pPr lvl="1"/>
            <a:r>
              <a:rPr lang="zh-TW" altLang="en-US" sz="1800" dirty="0"/>
              <a:t>      斷線且直接接地</a:t>
            </a:r>
          </a:p>
        </p:txBody>
      </p:sp>
      <p:sp>
        <p:nvSpPr>
          <p:cNvPr id="20" name="標題 19">
            <a:extLst>
              <a:ext uri="{FF2B5EF4-FFF2-40B4-BE49-F238E27FC236}">
                <a16:creationId xmlns:a16="http://schemas.microsoft.com/office/drawing/2014/main" id="{EC610540-0719-49CA-8FAE-D2D54F74B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 </a:t>
            </a:r>
            <a:r>
              <a:rPr lang="en-US" altLang="zh-TW" dirty="0"/>
              <a:t>– Set up debug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C0F91A2-0AB7-4CB2-97FC-D39CBD92F530}"/>
              </a:ext>
            </a:extLst>
          </p:cNvPr>
          <p:cNvSpPr txBox="1"/>
          <p:nvPr/>
        </p:nvSpPr>
        <p:spPr>
          <a:xfrm>
            <a:off x="2009505" y="5823297"/>
            <a:ext cx="2765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3-1.</a:t>
            </a:r>
            <a:r>
              <a:rPr lang="en-US" altLang="zh-TW" sz="1800" dirty="0">
                <a:ea typeface="標楷體" panose="03000509000000000000" pitchFamily="65" charset="-120"/>
              </a:rPr>
              <a:t>Synthesis</a:t>
            </a:r>
            <a:r>
              <a:rPr lang="zh-TW" altLang="en-US" sz="1800" dirty="0">
                <a:ea typeface="標楷體" panose="03000509000000000000" pitchFamily="65" charset="-120"/>
              </a:rPr>
              <a:t>以前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6C437DA-18F6-44C5-A8AD-ECC4788CBEA8}"/>
              </a:ext>
            </a:extLst>
          </p:cNvPr>
          <p:cNvSpPr txBox="1"/>
          <p:nvPr/>
        </p:nvSpPr>
        <p:spPr>
          <a:xfrm>
            <a:off x="7384551" y="1143427"/>
            <a:ext cx="35262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R</a:t>
            </a:r>
            <a:r>
              <a:rPr lang="zh-TW" altLang="en-US" dirty="0"/>
              <a:t>的</a:t>
            </a:r>
            <a:r>
              <a:rPr lang="en-US" altLang="zh-TW" dirty="0"/>
              <a:t>BRAM</a:t>
            </a:r>
            <a:r>
              <a:rPr lang="zh-TW" altLang="en-US" dirty="0"/>
              <a:t> </a:t>
            </a:r>
            <a:r>
              <a:rPr lang="en-US" altLang="zh-TW" dirty="0" err="1"/>
              <a:t>douta</a:t>
            </a:r>
            <a:r>
              <a:rPr lang="zh-TW" altLang="en-US" dirty="0"/>
              <a:t>連接</a:t>
            </a:r>
            <a:r>
              <a:rPr lang="en-US" altLang="zh-TW" dirty="0"/>
              <a:t>PL</a:t>
            </a:r>
            <a:r>
              <a:rPr lang="zh-TW" altLang="en-US" dirty="0"/>
              <a:t>讀</a:t>
            </a:r>
            <a:r>
              <a:rPr lang="en-US" altLang="zh-TW" dirty="0"/>
              <a:t>BRAM IP</a:t>
            </a:r>
            <a:r>
              <a:rPr lang="zh-TW" altLang="en-US" dirty="0"/>
              <a:t>核，</a:t>
            </a:r>
            <a:r>
              <a:rPr lang="en-US" altLang="zh-TW" dirty="0" err="1"/>
              <a:t>douta</a:t>
            </a:r>
            <a:r>
              <a:rPr lang="zh-TW" altLang="en-US" dirty="0"/>
              <a:t>連接</a:t>
            </a:r>
            <a:r>
              <a:rPr lang="en-US" altLang="zh-TW" dirty="0"/>
              <a:t>BRAM</a:t>
            </a:r>
            <a:r>
              <a:rPr lang="zh-TW" altLang="en-US" dirty="0"/>
              <a:t>控制器。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DFF0EB1-911E-422D-A601-B3BF6339F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88" y="2794826"/>
            <a:ext cx="5759087" cy="221463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F983ED72-3A9F-4117-B28A-A4377E76C2A1}"/>
              </a:ext>
            </a:extLst>
          </p:cNvPr>
          <p:cNvSpPr txBox="1"/>
          <p:nvPr/>
        </p:nvSpPr>
        <p:spPr>
          <a:xfrm>
            <a:off x="7780671" y="6442022"/>
            <a:ext cx="2765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3-2.</a:t>
            </a:r>
            <a:r>
              <a:rPr lang="en-US" altLang="zh-TW" sz="1800" dirty="0">
                <a:ea typeface="標楷體" panose="03000509000000000000" pitchFamily="65" charset="-120"/>
              </a:rPr>
              <a:t>Synthesis</a:t>
            </a:r>
            <a:r>
              <a:rPr lang="zh-TW" altLang="en-US" sz="1800" dirty="0">
                <a:ea typeface="標楷體" panose="03000509000000000000" pitchFamily="65" charset="-120"/>
              </a:rPr>
              <a:t>以</a:t>
            </a:r>
            <a:r>
              <a:rPr lang="zh-TW" altLang="en-US" dirty="0">
                <a:ea typeface="標楷體" panose="03000509000000000000" pitchFamily="65" charset="-120"/>
              </a:rPr>
              <a:t>後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53F8E68-FE90-4B1A-AF64-DE62C96AB5CA}"/>
              </a:ext>
            </a:extLst>
          </p:cNvPr>
          <p:cNvSpPr/>
          <p:nvPr/>
        </p:nvSpPr>
        <p:spPr>
          <a:xfrm>
            <a:off x="7018020" y="4511040"/>
            <a:ext cx="678180" cy="144780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5D7C002D-76F1-4CB2-AD02-CE67EEB12F3A}"/>
              </a:ext>
            </a:extLst>
          </p:cNvPr>
          <p:cNvSpPr/>
          <p:nvPr/>
        </p:nvSpPr>
        <p:spPr>
          <a:xfrm>
            <a:off x="10545784" y="2945992"/>
            <a:ext cx="510540" cy="202844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?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587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212725"/>
            <a:ext cx="10515600" cy="720000"/>
          </a:xfrm>
        </p:spPr>
        <p:txBody>
          <a:bodyPr/>
          <a:lstStyle/>
          <a:p>
            <a:r>
              <a:rPr lang="zh-TW" altLang="en-US" dirty="0"/>
              <a:t>控管記錄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Git issue</a:t>
            </a:r>
            <a:r>
              <a:rPr lang="zh-TW" altLang="en-US" dirty="0"/>
              <a:t> 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F596EB5-194B-41DD-9405-83C981B5180E}"/>
              </a:ext>
            </a:extLst>
          </p:cNvPr>
          <p:cNvSpPr/>
          <p:nvPr/>
        </p:nvSpPr>
        <p:spPr>
          <a:xfrm>
            <a:off x="130978" y="1235933"/>
            <a:ext cx="343277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/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本週更新：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lvl="1" indent="-285750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	ILA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掃不到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BRAM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訊號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lvl="1" indent="-285750"/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的變化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BABE05D-7C8D-439E-9061-E6DD7D39C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555" y="926794"/>
            <a:ext cx="8528488" cy="593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519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972953" y="1058823"/>
            <a:ext cx="11082947" cy="5041866"/>
          </a:xfrm>
        </p:spPr>
        <p:txBody>
          <a:bodyPr/>
          <a:lstStyle/>
          <a:p>
            <a:endParaRPr lang="en-US" altLang="zh-TW" sz="1200" dirty="0"/>
          </a:p>
          <a:p>
            <a:pPr lvl="1"/>
            <a:r>
              <a:rPr lang="en-US" altLang="zh-TW" sz="1800" dirty="0"/>
              <a:t>Q1:</a:t>
            </a:r>
            <a:r>
              <a:rPr lang="zh-TW" altLang="en-US" sz="1800" dirty="0"/>
              <a:t>在查</a:t>
            </a:r>
            <a:r>
              <a:rPr lang="en-US" altLang="zh-TW" sz="1800" dirty="0"/>
              <a:t>ILA</a:t>
            </a:r>
            <a:r>
              <a:rPr lang="zh-TW" altLang="en-US" sz="1800" dirty="0"/>
              <a:t>前，</a:t>
            </a:r>
            <a:r>
              <a:rPr lang="en-US" altLang="zh-TW" sz="1800" dirty="0"/>
              <a:t>Set up debug</a:t>
            </a:r>
            <a:r>
              <a:rPr lang="zh-TW" altLang="en-US" sz="1800" dirty="0"/>
              <a:t>找不到</a:t>
            </a:r>
            <a:r>
              <a:rPr lang="en-US" altLang="zh-TW" sz="1800" dirty="0" err="1"/>
              <a:t>doutb</a:t>
            </a:r>
            <a:r>
              <a:rPr lang="en-US" altLang="zh-TW" sz="1800" dirty="0"/>
              <a:t> </a:t>
            </a:r>
          </a:p>
          <a:p>
            <a:pPr lvl="1"/>
            <a:r>
              <a:rPr lang="en-US" altLang="zh-TW" sz="1800" dirty="0"/>
              <a:t>A1:</a:t>
            </a:r>
            <a:r>
              <a:rPr lang="zh-TW" altLang="en-US" sz="1800" dirty="0"/>
              <a:t> </a:t>
            </a:r>
            <a:r>
              <a:rPr lang="en-US" altLang="zh-TW" sz="1800" dirty="0"/>
              <a:t>Synthesis </a:t>
            </a:r>
            <a:r>
              <a:rPr lang="zh-TW" altLang="en-US" sz="1800" dirty="0"/>
              <a:t>後會被優化掉</a:t>
            </a:r>
            <a:r>
              <a:rPr lang="en-US" altLang="zh-TW" sz="1800" dirty="0"/>
              <a:t>(?)</a:t>
            </a:r>
          </a:p>
          <a:p>
            <a:pPr lvl="1"/>
            <a:r>
              <a:rPr lang="zh-TW" altLang="en-US" sz="1800" dirty="0"/>
              <a:t>      斷線且直接接地</a:t>
            </a:r>
          </a:p>
        </p:txBody>
      </p:sp>
      <p:sp>
        <p:nvSpPr>
          <p:cNvPr id="20" name="標題 19">
            <a:extLst>
              <a:ext uri="{FF2B5EF4-FFF2-40B4-BE49-F238E27FC236}">
                <a16:creationId xmlns:a16="http://schemas.microsoft.com/office/drawing/2014/main" id="{EC610540-0719-49CA-8FAE-D2D54F74B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 </a:t>
            </a:r>
            <a:r>
              <a:rPr lang="en-US" altLang="zh-TW" dirty="0"/>
              <a:t>– Set up debug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6C437DA-18F6-44C5-A8AD-ECC4788CBEA8}"/>
              </a:ext>
            </a:extLst>
          </p:cNvPr>
          <p:cNvSpPr txBox="1"/>
          <p:nvPr/>
        </p:nvSpPr>
        <p:spPr>
          <a:xfrm>
            <a:off x="7384551" y="1143427"/>
            <a:ext cx="35262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BRAM</a:t>
            </a:r>
            <a:r>
              <a:rPr lang="zh-TW" altLang="en-US" dirty="0"/>
              <a:t>的</a:t>
            </a:r>
            <a:r>
              <a:rPr lang="en-US" altLang="zh-TW" dirty="0" err="1"/>
              <a:t>douta</a:t>
            </a:r>
            <a:r>
              <a:rPr lang="zh-TW" altLang="en-US" dirty="0"/>
              <a:t>連接</a:t>
            </a:r>
            <a:r>
              <a:rPr lang="en-US" altLang="zh-TW" dirty="0"/>
              <a:t>PL</a:t>
            </a:r>
            <a:r>
              <a:rPr lang="zh-TW" altLang="en-US" dirty="0"/>
              <a:t>讀</a:t>
            </a:r>
            <a:r>
              <a:rPr lang="en-US" altLang="zh-TW" dirty="0"/>
              <a:t>BRAM IP</a:t>
            </a:r>
            <a:r>
              <a:rPr lang="zh-TW" altLang="en-US" dirty="0"/>
              <a:t>核，</a:t>
            </a:r>
            <a:r>
              <a:rPr lang="en-US" altLang="zh-TW" dirty="0" err="1"/>
              <a:t>doutb</a:t>
            </a:r>
            <a:r>
              <a:rPr lang="zh-TW" altLang="en-US" dirty="0"/>
              <a:t>連接</a:t>
            </a:r>
            <a:r>
              <a:rPr lang="en-US" altLang="zh-TW" dirty="0"/>
              <a:t>BRAM</a:t>
            </a:r>
            <a:r>
              <a:rPr lang="zh-TW" altLang="en-US" dirty="0"/>
              <a:t>控制器。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BD187F33-CD80-41F6-96E5-222CB60AD8EC}"/>
              </a:ext>
            </a:extLst>
          </p:cNvPr>
          <p:cNvGrpSpPr/>
          <p:nvPr/>
        </p:nvGrpSpPr>
        <p:grpSpPr>
          <a:xfrm>
            <a:off x="1883743" y="2184746"/>
            <a:ext cx="9435934" cy="4444680"/>
            <a:chOff x="3898523" y="2076258"/>
            <a:chExt cx="9435934" cy="4444680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FD62C723-AB67-4B82-B8EC-103E31DAB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98523" y="2076258"/>
              <a:ext cx="4831159" cy="3786196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F983ED72-3A9F-4117-B28A-A4377E76C2A1}"/>
                </a:ext>
              </a:extLst>
            </p:cNvPr>
            <p:cNvSpPr txBox="1"/>
            <p:nvPr/>
          </p:nvSpPr>
          <p:spPr>
            <a:xfrm>
              <a:off x="4856046" y="5874607"/>
              <a:ext cx="334578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圖</a:t>
              </a:r>
              <a:r>
                <a: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3-1.</a:t>
              </a:r>
              <a:r>
                <a:rPr lang="zh-TW" altLang="en-US" sz="1800" dirty="0">
                  <a:ea typeface="標楷體" panose="03000509000000000000" pitchFamily="65" charset="-120"/>
                </a:rPr>
                <a:t>改</a:t>
              </a:r>
              <a:r>
                <a:rPr lang="en-US" altLang="zh-TW" sz="1800" dirty="0">
                  <a:ea typeface="標楷體" panose="03000509000000000000" pitchFamily="65" charset="-120"/>
                </a:rPr>
                <a:t>PL</a:t>
              </a:r>
              <a:r>
                <a:rPr lang="zh-TW" altLang="en-US" sz="1800" dirty="0">
                  <a:ea typeface="標楷體" panose="03000509000000000000" pitchFamily="65" charset="-120"/>
                </a:rPr>
                <a:t>端的</a:t>
              </a:r>
              <a:r>
                <a:rPr lang="en-US" altLang="zh-TW" sz="1800" dirty="0">
                  <a:ea typeface="標楷體" panose="03000509000000000000" pitchFamily="65" charset="-120"/>
                </a:rPr>
                <a:t>RTL</a:t>
              </a:r>
              <a:r>
                <a:rPr lang="zh-TW" altLang="en-US" sz="1800" dirty="0">
                  <a:ea typeface="標楷體" panose="03000509000000000000" pitchFamily="65" charset="-120"/>
                </a:rPr>
                <a:t>代碼內容</a:t>
              </a:r>
              <a:endPara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553F8E68-FE90-4B1A-AF64-DE62C96AB5CA}"/>
                </a:ext>
              </a:extLst>
            </p:cNvPr>
            <p:cNvSpPr/>
            <p:nvPr/>
          </p:nvSpPr>
          <p:spPr>
            <a:xfrm>
              <a:off x="7086774" y="5454469"/>
              <a:ext cx="1092216" cy="144780"/>
            </a:xfrm>
            <a:prstGeom prst="round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D81266A6-A544-4C81-B4C0-99260A825A6D}"/>
                </a:ext>
              </a:extLst>
            </p:cNvPr>
            <p:cNvSpPr txBox="1"/>
            <p:nvPr/>
          </p:nvSpPr>
          <p:spPr>
            <a:xfrm>
              <a:off x="9988671" y="5170342"/>
              <a:ext cx="33457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圖</a:t>
              </a:r>
              <a:r>
                <a: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3-2.</a:t>
              </a:r>
              <a:r>
                <a:rPr lang="zh-TW" altLang="en-US" sz="1800" dirty="0">
                  <a:ea typeface="標楷體" panose="03000509000000000000" pitchFamily="65" charset="-120"/>
                </a:rPr>
                <a:t>可能要注意的設定</a:t>
              </a:r>
              <a:endPara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1614BCA6-3DCD-4ADD-971E-A77473959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6281" y="3371063"/>
            <a:ext cx="3144526" cy="171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176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972953" y="1058823"/>
            <a:ext cx="11082947" cy="5041866"/>
          </a:xfrm>
        </p:spPr>
        <p:txBody>
          <a:bodyPr/>
          <a:lstStyle/>
          <a:p>
            <a:endParaRPr lang="en-US" altLang="zh-TW" sz="1200" dirty="0"/>
          </a:p>
          <a:p>
            <a:pPr lvl="1"/>
            <a:r>
              <a:rPr lang="en-US" altLang="zh-TW" sz="1800" dirty="0"/>
              <a:t>Q2:</a:t>
            </a:r>
            <a:r>
              <a:rPr lang="zh-TW" altLang="en-US" sz="1800" dirty="0"/>
              <a:t>找不到</a:t>
            </a:r>
            <a:r>
              <a:rPr lang="en-US" altLang="zh-TW" sz="1800" dirty="0" err="1"/>
              <a:t>xilffs</a:t>
            </a:r>
            <a:r>
              <a:rPr lang="zh-TW" altLang="en-US" sz="1800" dirty="0"/>
              <a:t>程式庫</a:t>
            </a:r>
            <a:endParaRPr lang="en-US" altLang="zh-TW" sz="1800" dirty="0"/>
          </a:p>
          <a:p>
            <a:pPr lvl="1"/>
            <a:r>
              <a:rPr lang="en-US" altLang="zh-TW" sz="1800" dirty="0"/>
              <a:t>A2:</a:t>
            </a:r>
            <a:r>
              <a:rPr lang="zh-TW" altLang="en-US" sz="1800" dirty="0"/>
              <a:t>流程如圖</a:t>
            </a:r>
          </a:p>
        </p:txBody>
      </p:sp>
      <p:sp>
        <p:nvSpPr>
          <p:cNvPr id="20" name="標題 19">
            <a:extLst>
              <a:ext uri="{FF2B5EF4-FFF2-40B4-BE49-F238E27FC236}">
                <a16:creationId xmlns:a16="http://schemas.microsoft.com/office/drawing/2014/main" id="{EC610540-0719-49CA-8FAE-D2D54F74B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 </a:t>
            </a:r>
            <a:r>
              <a:rPr lang="en-US" altLang="zh-TW" dirty="0"/>
              <a:t>– </a:t>
            </a:r>
            <a:r>
              <a:rPr lang="en-US" altLang="zh-TW" dirty="0" err="1"/>
              <a:t>Vitis</a:t>
            </a:r>
            <a:r>
              <a:rPr lang="en-US" altLang="zh-TW" dirty="0"/>
              <a:t> </a:t>
            </a:r>
            <a:r>
              <a:rPr lang="zh-TW" altLang="en-US" dirty="0"/>
              <a:t>平台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C0F91A2-0AB7-4CB2-97FC-D39CBD92F530}"/>
              </a:ext>
            </a:extLst>
          </p:cNvPr>
          <p:cNvSpPr txBox="1"/>
          <p:nvPr/>
        </p:nvSpPr>
        <p:spPr>
          <a:xfrm>
            <a:off x="3231376" y="5873714"/>
            <a:ext cx="2765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3-1.</a:t>
            </a:r>
            <a:r>
              <a:rPr lang="en-US" altLang="zh-TW" sz="1800" dirty="0">
                <a:ea typeface="標楷體" panose="03000509000000000000" pitchFamily="65" charset="-120"/>
              </a:rPr>
              <a:t>Vitis 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5859552-1294-4D61-821C-6CA191D68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104" y="1778823"/>
            <a:ext cx="7361625" cy="497591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02221B7-4872-4E6B-B59B-BA3C1D21EAB5}"/>
              </a:ext>
            </a:extLst>
          </p:cNvPr>
          <p:cNvSpPr/>
          <p:nvPr/>
        </p:nvSpPr>
        <p:spPr>
          <a:xfrm>
            <a:off x="4789133" y="4564131"/>
            <a:ext cx="856924" cy="1384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noFill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468CAD4-53D5-4976-8E9B-B406D062E135}"/>
              </a:ext>
            </a:extLst>
          </p:cNvPr>
          <p:cNvSpPr/>
          <p:nvPr/>
        </p:nvSpPr>
        <p:spPr>
          <a:xfrm>
            <a:off x="7951770" y="1995349"/>
            <a:ext cx="3402029" cy="10268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3989510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972953" y="1058823"/>
            <a:ext cx="11082947" cy="5041866"/>
          </a:xfrm>
        </p:spPr>
        <p:txBody>
          <a:bodyPr/>
          <a:lstStyle/>
          <a:p>
            <a:endParaRPr lang="en-US" altLang="zh-TW" sz="1200" dirty="0"/>
          </a:p>
          <a:p>
            <a:pPr lvl="1"/>
            <a:r>
              <a:rPr lang="en-US" altLang="zh-TW" sz="1800" dirty="0"/>
              <a:t>Q3:</a:t>
            </a:r>
            <a:r>
              <a:rPr lang="zh-TW" altLang="en-US" sz="1800" dirty="0"/>
              <a:t>解決</a:t>
            </a:r>
            <a:r>
              <a:rPr lang="en-US" altLang="zh-TW" sz="1800" dirty="0" err="1"/>
              <a:t>Vitis</a:t>
            </a:r>
            <a:r>
              <a:rPr lang="zh-TW" altLang="en-US" sz="1800" dirty="0"/>
              <a:t>導入自製</a:t>
            </a:r>
            <a:r>
              <a:rPr lang="en-US" altLang="zh-TW" sz="1800" dirty="0"/>
              <a:t>IP</a:t>
            </a:r>
            <a:r>
              <a:rPr lang="zh-TW" altLang="en-US" sz="1800" dirty="0"/>
              <a:t>導致無法構建</a:t>
            </a:r>
            <a:r>
              <a:rPr lang="en-US" altLang="zh-TW" sz="1800" dirty="0"/>
              <a:t>Platform</a:t>
            </a:r>
            <a:endParaRPr lang="en-US" altLang="zh-TW" b="1" dirty="0"/>
          </a:p>
          <a:p>
            <a:pPr lvl="1"/>
            <a:r>
              <a:rPr lang="en-US" altLang="zh-TW" sz="1800" dirty="0"/>
              <a:t>A3:</a:t>
            </a:r>
            <a:r>
              <a:rPr lang="zh-TW" altLang="en-US" sz="1800" dirty="0"/>
              <a:t> 在多個</a:t>
            </a:r>
            <a:r>
              <a:rPr lang="en-US" altLang="zh-TW" sz="1800" dirty="0" err="1"/>
              <a:t>makefile</a:t>
            </a:r>
            <a:r>
              <a:rPr lang="en-US" altLang="zh-TW" sz="1800" dirty="0"/>
              <a:t> </a:t>
            </a:r>
            <a:r>
              <a:rPr lang="zh-TW" altLang="en-US" sz="1800" dirty="0"/>
              <a:t>黨裡修改相對應的內容</a:t>
            </a:r>
          </a:p>
        </p:txBody>
      </p:sp>
      <p:sp>
        <p:nvSpPr>
          <p:cNvPr id="20" name="標題 19">
            <a:extLst>
              <a:ext uri="{FF2B5EF4-FFF2-40B4-BE49-F238E27FC236}">
                <a16:creationId xmlns:a16="http://schemas.microsoft.com/office/drawing/2014/main" id="{EC610540-0719-49CA-8FAE-D2D54F74B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 </a:t>
            </a:r>
            <a:r>
              <a:rPr lang="en-US" altLang="zh-TW" dirty="0"/>
              <a:t>– </a:t>
            </a:r>
            <a:r>
              <a:rPr lang="en-US" altLang="zh-TW" dirty="0" err="1"/>
              <a:t>Vitis</a:t>
            </a:r>
            <a:r>
              <a:rPr lang="en-US" altLang="zh-TW" dirty="0"/>
              <a:t> </a:t>
            </a:r>
            <a:r>
              <a:rPr lang="zh-TW" altLang="en-US" dirty="0"/>
              <a:t>平台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C0F91A2-0AB7-4CB2-97FC-D39CBD92F530}"/>
              </a:ext>
            </a:extLst>
          </p:cNvPr>
          <p:cNvSpPr txBox="1"/>
          <p:nvPr/>
        </p:nvSpPr>
        <p:spPr>
          <a:xfrm>
            <a:off x="3344255" y="5830753"/>
            <a:ext cx="2765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4-1.makefile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修改</a:t>
            </a:r>
            <a:r>
              <a:rPr lang="zh-TW" altLang="en-US" sz="1800" dirty="0">
                <a:ea typeface="標楷體" panose="03000509000000000000" pitchFamily="65" charset="-120"/>
              </a:rPr>
              <a:t>以前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6AC0D00-C9BD-4F08-9950-4975BD6FAE14}"/>
              </a:ext>
            </a:extLst>
          </p:cNvPr>
          <p:cNvSpPr/>
          <p:nvPr/>
        </p:nvSpPr>
        <p:spPr>
          <a:xfrm>
            <a:off x="4649492" y="6352724"/>
            <a:ext cx="64348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解决</a:t>
            </a:r>
            <a:r>
              <a:rPr lang="en-US" altLang="zh-TW" dirty="0" err="1">
                <a:hlinkClick r:id="rId3"/>
              </a:rPr>
              <a:t>Vitis</a:t>
            </a:r>
            <a:r>
              <a:rPr lang="zh-TW" altLang="en-US" dirty="0">
                <a:hlinkClick r:id="rId3"/>
              </a:rPr>
              <a:t>导入自制</a:t>
            </a:r>
            <a:r>
              <a:rPr lang="en-US" altLang="zh-TW" dirty="0">
                <a:hlinkClick r:id="rId3"/>
              </a:rPr>
              <a:t>IP</a:t>
            </a:r>
            <a:r>
              <a:rPr lang="zh-TW" altLang="en-US" dirty="0">
                <a:hlinkClick r:id="rId3"/>
              </a:rPr>
              <a:t>导致无法构建</a:t>
            </a:r>
            <a:r>
              <a:rPr lang="en-US" altLang="zh-TW" dirty="0">
                <a:hlinkClick r:id="rId3"/>
              </a:rPr>
              <a:t>Platform – </a:t>
            </a:r>
            <a:r>
              <a:rPr lang="en-US" altLang="zh-TW" dirty="0" err="1">
                <a:hlinkClick r:id="rId3"/>
              </a:rPr>
              <a:t>TaterLi</a:t>
            </a:r>
            <a:r>
              <a:rPr lang="en-US" altLang="zh-TW" dirty="0">
                <a:hlinkClick r:id="rId3"/>
              </a:rPr>
              <a:t> </a:t>
            </a:r>
            <a:r>
              <a:rPr lang="zh-TW" altLang="en-US" dirty="0">
                <a:hlinkClick r:id="rId3"/>
              </a:rPr>
              <a:t>个人博客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4CAE6EB-859D-4295-B795-5F348B52C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196" y="2151975"/>
            <a:ext cx="7179100" cy="375392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4A3B0E2F-8199-4209-9625-3ED7760E18A3}"/>
              </a:ext>
            </a:extLst>
          </p:cNvPr>
          <p:cNvSpPr txBox="1"/>
          <p:nvPr/>
        </p:nvSpPr>
        <p:spPr>
          <a:xfrm>
            <a:off x="8646254" y="1594157"/>
            <a:ext cx="32472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Error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數變少，但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Compiling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RTL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的部分會抱錯，要先解決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Synthesis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後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doutb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消失問題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9343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972953" y="1058823"/>
            <a:ext cx="11082947" cy="5041866"/>
          </a:xfrm>
        </p:spPr>
        <p:txBody>
          <a:bodyPr/>
          <a:lstStyle/>
          <a:p>
            <a:endParaRPr lang="en-US" altLang="zh-TW" sz="1200" dirty="0"/>
          </a:p>
          <a:p>
            <a:pPr lvl="1"/>
            <a:r>
              <a:rPr lang="en-US" altLang="zh-TW" sz="1800" dirty="0"/>
              <a:t>Q4:</a:t>
            </a:r>
            <a:r>
              <a:rPr lang="zh-TW" altLang="en-US" sz="1800" dirty="0"/>
              <a:t> </a:t>
            </a:r>
            <a:r>
              <a:rPr lang="en-US" altLang="zh-TW" sz="1800" dirty="0"/>
              <a:t>SD</a:t>
            </a:r>
            <a:r>
              <a:rPr lang="zh-TW" altLang="en-US" sz="1800" dirty="0"/>
              <a:t>卡讀取錯誤</a:t>
            </a:r>
            <a:endParaRPr lang="en-US" altLang="zh-TW" b="1" dirty="0"/>
          </a:p>
          <a:p>
            <a:pPr lvl="1"/>
            <a:r>
              <a:rPr lang="en-US" altLang="zh-TW" sz="1800" dirty="0"/>
              <a:t>A4:</a:t>
            </a:r>
            <a:endParaRPr lang="zh-TW" altLang="en-US" sz="1800" dirty="0"/>
          </a:p>
        </p:txBody>
      </p:sp>
      <p:sp>
        <p:nvSpPr>
          <p:cNvPr id="20" name="標題 19">
            <a:extLst>
              <a:ext uri="{FF2B5EF4-FFF2-40B4-BE49-F238E27FC236}">
                <a16:creationId xmlns:a16="http://schemas.microsoft.com/office/drawing/2014/main" id="{EC610540-0719-49CA-8FAE-D2D54F74B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 </a:t>
            </a:r>
            <a:r>
              <a:rPr lang="en-US" altLang="zh-TW" dirty="0"/>
              <a:t>– </a:t>
            </a:r>
            <a:r>
              <a:rPr lang="en-US" altLang="zh-TW" dirty="0" err="1"/>
              <a:t>Vitis</a:t>
            </a:r>
            <a:r>
              <a:rPr lang="zh-TW" altLang="en-US" dirty="0"/>
              <a:t>平台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C0F91A2-0AB7-4CB2-97FC-D39CBD92F530}"/>
              </a:ext>
            </a:extLst>
          </p:cNvPr>
          <p:cNvSpPr txBox="1"/>
          <p:nvPr/>
        </p:nvSpPr>
        <p:spPr>
          <a:xfrm>
            <a:off x="4659429" y="5556375"/>
            <a:ext cx="2765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4-1.Vitis Terminal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9A12447-5019-4EF7-B58C-C5F71479D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671" y="2500523"/>
            <a:ext cx="7720658" cy="270900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BBA66E9-7E97-40C0-8ADB-A316490932FC}"/>
              </a:ext>
            </a:extLst>
          </p:cNvPr>
          <p:cNvSpPr/>
          <p:nvPr/>
        </p:nvSpPr>
        <p:spPr>
          <a:xfrm>
            <a:off x="5434173" y="1357602"/>
            <a:ext cx="29706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f_mount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(&amp;fatfs,</a:t>
            </a:r>
            <a:r>
              <a:rPr lang="en-US" altLang="zh-TW" dirty="0">
                <a:solidFill>
                  <a:srgbClr val="880000"/>
                </a:solidFill>
                <a:latin typeface="Consolas" panose="020B0609020204030204" pitchFamily="49" charset="0"/>
              </a:rPr>
              <a:t>""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TW" dirty="0">
                <a:solidFill>
                  <a:srgbClr val="008800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f_mount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(&amp;fatfs,</a:t>
            </a:r>
            <a:r>
              <a:rPr lang="en-US" altLang="zh-TW" dirty="0">
                <a:solidFill>
                  <a:srgbClr val="880000"/>
                </a:solidFill>
                <a:latin typeface="Consolas" panose="020B0609020204030204" pitchFamily="49" charset="0"/>
              </a:rPr>
              <a:t>""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TW" dirty="0">
                <a:solidFill>
                  <a:srgbClr val="008800"/>
                </a:solidFill>
                <a:latin typeface="Consolas" panose="020B060902020403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3A4A2EA-D4AF-488C-9737-145840DA10B4}"/>
              </a:ext>
            </a:extLst>
          </p:cNvPr>
          <p:cNvSpPr/>
          <p:nvPr/>
        </p:nvSpPr>
        <p:spPr>
          <a:xfrm>
            <a:off x="8383115" y="1357602"/>
            <a:ext cx="8178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//SD0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//SD1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19245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1">
            <a:extLst>
              <a:ext uri="{FF2B5EF4-FFF2-40B4-BE49-F238E27FC236}">
                <a16:creationId xmlns:a16="http://schemas.microsoft.com/office/drawing/2014/main" id="{4A1B0F57-0982-4059-B5C8-3E99E47EBA65}"/>
              </a:ext>
            </a:extLst>
          </p:cNvPr>
          <p:cNvSpPr txBox="1">
            <a:spLocks/>
          </p:cNvSpPr>
          <p:nvPr/>
        </p:nvSpPr>
        <p:spPr>
          <a:xfrm>
            <a:off x="1829151" y="1843814"/>
            <a:ext cx="14306199" cy="4342569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96696" marR="0" indent="0" algn="l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</a:pPr>
            <a:r>
              <a:rPr lang="zh-TW" altLang="zh-TW" sz="1800" b="1" i="0" kern="1200" spc="0" baseline="0" dirty="0">
                <a:ln>
                  <a:noFill/>
                </a:ln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七月：</a:t>
            </a:r>
            <a:endParaRPr lang="zh-TW" altLang="zh-TW" sz="2000" dirty="0">
              <a:effectLst/>
            </a:endParaRPr>
          </a:p>
          <a:p>
            <a:pPr marL="1143000" marR="0" indent="-228600" algn="l" rtl="0" eaLnBrk="1" fontAlgn="base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zh-TW" sz="1800" b="0" i="0" kern="1200" spc="0" baseline="0" dirty="0">
                <a:ln>
                  <a:noFill/>
                </a:ln>
                <a:solidFill>
                  <a:srgbClr val="548235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2023/7/18~2023/7/25:</a:t>
            </a:r>
            <a:endParaRPr lang="zh-TW" altLang="zh-TW" sz="2000" dirty="0">
              <a:effectLst/>
            </a:endParaRPr>
          </a:p>
          <a:p>
            <a:pPr marL="1143000" marR="0" indent="-228600" algn="l" rtl="0" eaLnBrk="1" fontAlgn="base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</a:pPr>
            <a:r>
              <a:rPr lang="zh-TW" altLang="zh-TW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提取</a:t>
            </a:r>
            <a:r>
              <a:rPr lang="en-US" altLang="zh-TW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FPGA</a:t>
            </a:r>
            <a:r>
              <a:rPr lang="zh-TW" altLang="zh-TW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端</a:t>
            </a:r>
            <a:r>
              <a:rPr lang="en-US" altLang="zh-TW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Harris + ORB matching</a:t>
            </a:r>
            <a:r>
              <a:rPr lang="zh-TW" altLang="zh-TW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的數據、存入</a:t>
            </a:r>
            <a:r>
              <a:rPr lang="en-US" altLang="zh-TW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.csv</a:t>
            </a:r>
            <a:r>
              <a:rPr lang="zh-TW" altLang="zh-TW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</a:t>
            </a:r>
            <a:endParaRPr lang="zh-TW" altLang="zh-TW" sz="2000" dirty="0">
              <a:effectLst/>
            </a:endParaRPr>
          </a:p>
          <a:p>
            <a:pPr marL="1143000" marR="0" indent="-228600" algn="l" rtl="0" eaLnBrk="1" fontAlgn="base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</a:pPr>
            <a:r>
              <a:rPr lang="zh-TW" altLang="zh-TW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</a:t>
            </a:r>
            <a:r>
              <a:rPr lang="en-US" altLang="zh-TW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FPGA</a:t>
            </a:r>
            <a:r>
              <a:rPr lang="zh-TW" altLang="en-US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端</a:t>
            </a:r>
            <a:r>
              <a:rPr lang="zh-TW" altLang="zh-TW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提取影像特徵配對的數據，與軟體</a:t>
            </a:r>
            <a:r>
              <a:rPr lang="zh-TW" altLang="en-US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端</a:t>
            </a:r>
            <a:r>
              <a:rPr lang="zh-TW" altLang="zh-TW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測試比較</a:t>
            </a:r>
            <a:r>
              <a:rPr lang="zh-TW" altLang="en-US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，整理成圖表</a:t>
            </a:r>
            <a:endParaRPr lang="en-US" altLang="zh-TW" sz="1800" dirty="0"/>
          </a:p>
          <a:p>
            <a:pPr marL="285750" lvl="1" indent="-285750"/>
            <a:endParaRPr lang="en-US" altLang="zh-TW" sz="1800" dirty="0"/>
          </a:p>
        </p:txBody>
      </p:sp>
      <p:sp>
        <p:nvSpPr>
          <p:cNvPr id="8" name="標題 2">
            <a:extLst>
              <a:ext uri="{FF2B5EF4-FFF2-40B4-BE49-F238E27FC236}">
                <a16:creationId xmlns:a16="http://schemas.microsoft.com/office/drawing/2014/main" id="{69E0405C-A713-4890-AE44-DF0783C1D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週進度項目 </a:t>
            </a:r>
            <a:r>
              <a:rPr lang="en-US" altLang="zh-TW" sz="3200" dirty="0"/>
              <a:t>(2023/7/18)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0468702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2">
            <a:extLst>
              <a:ext uri="{FF2B5EF4-FFF2-40B4-BE49-F238E27FC236}">
                <a16:creationId xmlns:a16="http://schemas.microsoft.com/office/drawing/2014/main" id="{69E0405C-A713-4890-AE44-DF0783C1D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dirty="0"/>
              <a:t>python </a:t>
            </a:r>
            <a:r>
              <a:rPr lang="zh-TW" altLang="en-US" sz="3200" dirty="0"/>
              <a:t>提取</a:t>
            </a:r>
            <a:r>
              <a:rPr lang="en-US" altLang="zh-TW" sz="3200" dirty="0"/>
              <a:t>inliers</a:t>
            </a:r>
            <a:r>
              <a:rPr lang="zh-TW" altLang="en-US" sz="3200" dirty="0"/>
              <a:t>數據</a:t>
            </a:r>
            <a:r>
              <a:rPr lang="en-US" altLang="zh-TW" sz="3200" dirty="0"/>
              <a:t>(2023/7/23)</a:t>
            </a:r>
            <a:endParaRPr lang="zh-TW" altLang="en-US" sz="32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FE4EF6D-2BD2-4F3F-A1A0-3CDC93A777C4}"/>
              </a:ext>
            </a:extLst>
          </p:cNvPr>
          <p:cNvSpPr txBox="1"/>
          <p:nvPr/>
        </p:nvSpPr>
        <p:spPr>
          <a:xfrm>
            <a:off x="537883" y="1402486"/>
            <a:ext cx="611068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特徵點匹配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兩張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jpg)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樣本</a:t>
            </a:r>
            <a:r>
              <a:rPr lang="en-US" altLang="zh-TW" dirty="0">
                <a:ea typeface="標楷體" panose="03000509000000000000" pitchFamily="65" charset="-120"/>
              </a:rPr>
              <a:t>1 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802x770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樣本</a:t>
            </a:r>
            <a:r>
              <a:rPr lang="en-US" altLang="zh-TW" dirty="0">
                <a:ea typeface="標楷體" panose="03000509000000000000" pitchFamily="65" charset="-120"/>
              </a:rPr>
              <a:t>2 :</a:t>
            </a:r>
            <a:r>
              <a:rPr lang="zh-TW" altLang="en-US" dirty="0"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320x240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+mj-lt"/>
                <a:ea typeface="標楷體" panose="03000509000000000000" pitchFamily="65" charset="-120"/>
              </a:rPr>
              <a:t>Pixels Width = 8bits</a:t>
            </a:r>
          </a:p>
          <a:p>
            <a:pPr lvl="1"/>
            <a:br>
              <a:rPr lang="en-US" altLang="zh-TW" dirty="0"/>
            </a:b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dirty="0">
              <a:latin typeface="+mj-lt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4866AE1-B3B8-4114-9D27-6261C2BDF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069" y="2704464"/>
            <a:ext cx="5148941" cy="370031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699CE20-4163-43C1-A7A9-1F0D289FC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144" y="3258665"/>
            <a:ext cx="4170500" cy="17572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EC967FC-32B1-4857-BC7B-9174C05623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52" y="5015898"/>
            <a:ext cx="4728883" cy="132408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CE25E6B-D8E8-45E8-933D-8571CD92121B}"/>
              </a:ext>
            </a:extLst>
          </p:cNvPr>
          <p:cNvSpPr/>
          <p:nvPr/>
        </p:nvSpPr>
        <p:spPr>
          <a:xfrm>
            <a:off x="601316" y="6318333"/>
            <a:ext cx="3815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樣本</a:t>
            </a:r>
            <a:r>
              <a:rPr lang="en-US" altLang="zh-TW" dirty="0">
                <a:ea typeface="標楷體" panose="03000509000000000000" pitchFamily="65" charset="-120"/>
              </a:rPr>
              <a:t>1</a:t>
            </a:r>
            <a:r>
              <a:rPr lang="zh-TW" altLang="en-US" dirty="0">
                <a:ea typeface="標楷體" panose="03000509000000000000" pitchFamily="65" charset="-120"/>
              </a:rPr>
              <a:t>大小</a:t>
            </a:r>
            <a:r>
              <a:rPr lang="en-US" altLang="zh-TW" dirty="0">
                <a:ea typeface="標楷體" panose="03000509000000000000" pitchFamily="65" charset="-120"/>
              </a:rPr>
              <a:t>:</a:t>
            </a:r>
            <a:r>
              <a:rPr lang="zh-TW" altLang="en-US" dirty="0">
                <a:ea typeface="標楷體" panose="03000509000000000000" pitchFamily="65" charset="-120"/>
              </a:rPr>
              <a:t> </a:t>
            </a:r>
            <a:r>
              <a:rPr lang="en-US" altLang="zh-TW" dirty="0">
                <a:ea typeface="標楷體" panose="03000509000000000000" pitchFamily="65" charset="-120"/>
              </a:rPr>
              <a:t>802x770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AE1F087-6564-46FE-AD29-8D078DBA846B}"/>
              </a:ext>
            </a:extLst>
          </p:cNvPr>
          <p:cNvSpPr/>
          <p:nvPr/>
        </p:nvSpPr>
        <p:spPr>
          <a:xfrm>
            <a:off x="6151069" y="6409841"/>
            <a:ext cx="3815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樣本</a:t>
            </a:r>
            <a:r>
              <a:rPr lang="en-US" altLang="zh-TW" dirty="0">
                <a:ea typeface="標楷體" panose="03000509000000000000" pitchFamily="65" charset="-120"/>
              </a:rPr>
              <a:t>2</a:t>
            </a:r>
            <a:r>
              <a:rPr lang="zh-TW" altLang="en-US" dirty="0">
                <a:ea typeface="標楷體" panose="03000509000000000000" pitchFamily="65" charset="-120"/>
              </a:rPr>
              <a:t>大小</a:t>
            </a:r>
            <a:r>
              <a:rPr lang="en-US" altLang="zh-TW" dirty="0">
                <a:ea typeface="標楷體" panose="03000509000000000000" pitchFamily="65" charset="-120"/>
              </a:rPr>
              <a:t>:</a:t>
            </a:r>
            <a:r>
              <a:rPr lang="zh-TW" altLang="en-US" dirty="0">
                <a:ea typeface="標楷體" panose="03000509000000000000" pitchFamily="65" charset="-120"/>
              </a:rPr>
              <a:t> </a:t>
            </a:r>
            <a:r>
              <a:rPr lang="en-US" altLang="zh-TW" dirty="0">
                <a:ea typeface="標楷體" panose="03000509000000000000" pitchFamily="65" charset="-120"/>
              </a:rPr>
              <a:t>320x240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266DF1A-EEE3-4667-9CD4-78BF2FBF7510}"/>
              </a:ext>
            </a:extLst>
          </p:cNvPr>
          <p:cNvSpPr/>
          <p:nvPr/>
        </p:nvSpPr>
        <p:spPr>
          <a:xfrm>
            <a:off x="5846780" y="1433129"/>
            <a:ext cx="58073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變動的參數</a:t>
            </a:r>
            <a:r>
              <a:rPr lang="en-US" altLang="zh-TW" dirty="0"/>
              <a:t>(</a:t>
            </a:r>
            <a:r>
              <a:rPr lang="zh-TW" altLang="en-US" dirty="0">
                <a:solidFill>
                  <a:srgbClr val="FF0000"/>
                </a:solidFill>
              </a:rPr>
              <a:t>因樣本</a:t>
            </a:r>
            <a:r>
              <a:rPr lang="en-US" altLang="zh-TW" dirty="0">
                <a:solidFill>
                  <a:srgbClr val="FF0000"/>
                </a:solidFill>
              </a:rPr>
              <a:t>2</a:t>
            </a:r>
            <a:r>
              <a:rPr lang="zh-TW" altLang="en-US" dirty="0">
                <a:solidFill>
                  <a:srgbClr val="FF0000"/>
                </a:solidFill>
              </a:rPr>
              <a:t>過少</a:t>
            </a:r>
            <a:r>
              <a:rPr lang="en-US" altLang="zh-TW" dirty="0">
                <a:solidFill>
                  <a:srgbClr val="FF0000"/>
                </a:solidFill>
              </a:rPr>
              <a:t>matching</a:t>
            </a:r>
            <a:r>
              <a:rPr lang="zh-TW" altLang="en-US" dirty="0">
                <a:solidFill>
                  <a:srgbClr val="FF0000"/>
                </a:solidFill>
              </a:rPr>
              <a:t>連線而調大參數</a:t>
            </a:r>
            <a:r>
              <a:rPr lang="en-US" altLang="zh-TW" dirty="0"/>
              <a:t>)</a:t>
            </a:r>
          </a:p>
          <a:p>
            <a:r>
              <a:rPr lang="en-US" altLang="zh-TW" dirty="0" err="1"/>
              <a:t>inlier_threshold</a:t>
            </a:r>
            <a:r>
              <a:rPr lang="en-US" altLang="zh-TW" dirty="0"/>
              <a:t> = 200  # Distance threshold to </a:t>
            </a:r>
          </a:p>
          <a:p>
            <a:r>
              <a:rPr lang="en-US" altLang="zh-TW" dirty="0"/>
              <a:t>identify inliers with </a:t>
            </a:r>
            <a:r>
              <a:rPr lang="en-US" altLang="zh-TW" dirty="0" err="1"/>
              <a:t>homography</a:t>
            </a:r>
            <a:r>
              <a:rPr lang="en-US" altLang="zh-TW" dirty="0"/>
              <a:t> check</a:t>
            </a:r>
            <a:r>
              <a:rPr lang="zh-TW" altLang="en-US" dirty="0"/>
              <a:t>，與畢式距離比較</a:t>
            </a:r>
          </a:p>
        </p:txBody>
      </p:sp>
    </p:spTree>
    <p:extLst>
      <p:ext uri="{BB962C8B-B14F-4D97-AF65-F5344CB8AC3E}">
        <p14:creationId xmlns:p14="http://schemas.microsoft.com/office/powerpoint/2010/main" val="10186852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2">
            <a:extLst>
              <a:ext uri="{FF2B5EF4-FFF2-40B4-BE49-F238E27FC236}">
                <a16:creationId xmlns:a16="http://schemas.microsoft.com/office/drawing/2014/main" id="{69E0405C-A713-4890-AE44-DF0783C1D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dirty="0"/>
              <a:t>python </a:t>
            </a:r>
            <a:r>
              <a:rPr lang="zh-TW" altLang="en-US" sz="3200" dirty="0"/>
              <a:t>提取單一點數據</a:t>
            </a:r>
            <a:r>
              <a:rPr lang="en-US" altLang="zh-TW" sz="3200" dirty="0"/>
              <a:t>(2023/7/23)</a:t>
            </a:r>
            <a:endParaRPr lang="zh-TW" altLang="en-US" sz="32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FE4EF6D-2BD2-4F3F-A1A0-3CDC93A777C4}"/>
              </a:ext>
            </a:extLst>
          </p:cNvPr>
          <p:cNvSpPr txBox="1"/>
          <p:nvPr/>
        </p:nvSpPr>
        <p:spPr>
          <a:xfrm>
            <a:off x="1043151" y="1389396"/>
            <a:ext cx="611068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特徵點匹配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兩張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jpg)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樣本</a:t>
            </a:r>
            <a:r>
              <a:rPr lang="en-US" altLang="zh-TW" dirty="0">
                <a:ea typeface="標楷體" panose="03000509000000000000" pitchFamily="65" charset="-120"/>
              </a:rPr>
              <a:t>3 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240x240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+mj-lt"/>
                <a:ea typeface="標楷體" panose="03000509000000000000" pitchFamily="65" charset="-120"/>
              </a:rPr>
              <a:t>Pixels Width = 8bits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+mj-lt"/>
                <a:ea typeface="標楷體" panose="03000509000000000000" pitchFamily="65" charset="-120"/>
              </a:rPr>
              <a:t>將與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FPGA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結果比較</a:t>
            </a:r>
            <a:r>
              <a:rPr lang="zh-TW" altLang="en-US" dirty="0"/>
              <a:t>相近關鍵點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dirty="0">
              <a:latin typeface="+mj-lt"/>
              <a:ea typeface="標楷體" panose="03000509000000000000" pitchFamily="65" charset="-120"/>
            </a:endParaRPr>
          </a:p>
          <a:p>
            <a:pPr lvl="1"/>
            <a:br>
              <a:rPr lang="en-US" altLang="zh-TW" dirty="0"/>
            </a:b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dirty="0">
              <a:latin typeface="+mj-lt"/>
              <a:ea typeface="標楷體" panose="03000509000000000000" pitchFamily="65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42CB813-A8B2-4C02-A1F8-B3AB498DB746}"/>
              </a:ext>
            </a:extLst>
          </p:cNvPr>
          <p:cNvSpPr txBox="1"/>
          <p:nvPr/>
        </p:nvSpPr>
        <p:spPr>
          <a:xfrm>
            <a:off x="6296468" y="6291560"/>
            <a:ext cx="6110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在</a:t>
            </a:r>
            <a:r>
              <a:rPr lang="en-US" altLang="zh-TW" dirty="0"/>
              <a:t>python </a:t>
            </a:r>
            <a:r>
              <a:rPr lang="zh-TW" altLang="en-US" dirty="0"/>
              <a:t>程式有問題紀錄，以解決</a:t>
            </a:r>
            <a:endParaRPr lang="en-US" altLang="zh-TW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2920A4A-420A-490E-BCEE-E244B333E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203" y="1735579"/>
            <a:ext cx="2419688" cy="409632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1D9D2D1-C3A9-43D8-AE53-99627A733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453" y="3097693"/>
            <a:ext cx="4039164" cy="2200582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22E18DE-6486-4A1D-8E0C-D0DFC065D136}"/>
              </a:ext>
            </a:extLst>
          </p:cNvPr>
          <p:cNvSpPr/>
          <p:nvPr/>
        </p:nvSpPr>
        <p:spPr>
          <a:xfrm>
            <a:off x="1164412" y="5462569"/>
            <a:ext cx="3815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樣本</a:t>
            </a:r>
            <a:r>
              <a:rPr lang="en-US" altLang="zh-TW" dirty="0">
                <a:ea typeface="標楷體" panose="03000509000000000000" pitchFamily="65" charset="-120"/>
              </a:rPr>
              <a:t>3</a:t>
            </a:r>
            <a:r>
              <a:rPr lang="zh-TW" altLang="en-US" dirty="0">
                <a:ea typeface="標楷體" panose="03000509000000000000" pitchFamily="65" charset="-120"/>
              </a:rPr>
              <a:t>大小</a:t>
            </a:r>
            <a:r>
              <a:rPr lang="en-US" altLang="zh-TW" dirty="0">
                <a:ea typeface="標楷體" panose="03000509000000000000" pitchFamily="65" charset="-120"/>
              </a:rPr>
              <a:t>:</a:t>
            </a:r>
            <a:r>
              <a:rPr lang="zh-TW" altLang="en-US" dirty="0">
                <a:ea typeface="標楷體" panose="03000509000000000000" pitchFamily="65" charset="-120"/>
              </a:rPr>
              <a:t> </a:t>
            </a:r>
            <a:r>
              <a:rPr lang="en-US" altLang="zh-TW" dirty="0">
                <a:ea typeface="標楷體" panose="03000509000000000000" pitchFamily="65" charset="-120"/>
              </a:rPr>
              <a:t>240x240</a:t>
            </a:r>
          </a:p>
        </p:txBody>
      </p:sp>
    </p:spTree>
    <p:extLst>
      <p:ext uri="{BB962C8B-B14F-4D97-AF65-F5344CB8AC3E}">
        <p14:creationId xmlns:p14="http://schemas.microsoft.com/office/powerpoint/2010/main" val="23526538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2">
            <a:extLst>
              <a:ext uri="{FF2B5EF4-FFF2-40B4-BE49-F238E27FC236}">
                <a16:creationId xmlns:a16="http://schemas.microsoft.com/office/drawing/2014/main" id="{69E0405C-A713-4890-AE44-DF0783C1D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dirty="0"/>
              <a:t>python </a:t>
            </a:r>
            <a:r>
              <a:rPr lang="zh-TW" altLang="en-US" sz="3200" dirty="0"/>
              <a:t>參數存入</a:t>
            </a:r>
            <a:r>
              <a:rPr lang="en-US" altLang="zh-TW" sz="3200" dirty="0"/>
              <a:t>CSV</a:t>
            </a:r>
            <a:r>
              <a:rPr lang="zh-TW" altLang="en-US" sz="3200" dirty="0"/>
              <a:t>檔案</a:t>
            </a:r>
            <a:r>
              <a:rPr lang="en-US" altLang="zh-TW" sz="3200" dirty="0"/>
              <a:t>(2023/7/23)</a:t>
            </a:r>
            <a:endParaRPr lang="zh-TW" altLang="en-US" sz="32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FE4EF6D-2BD2-4F3F-A1A0-3CDC93A777C4}"/>
              </a:ext>
            </a:extLst>
          </p:cNvPr>
          <p:cNvSpPr txBox="1"/>
          <p:nvPr/>
        </p:nvSpPr>
        <p:spPr>
          <a:xfrm>
            <a:off x="1043151" y="1308713"/>
            <a:ext cx="61106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以</a:t>
            </a:r>
            <a:r>
              <a:rPr lang="en-US" altLang="zh-TW" dirty="0" err="1"/>
              <a:t>write.row</a:t>
            </a:r>
            <a:r>
              <a:rPr lang="en-US" altLang="zh-TW" dirty="0"/>
              <a:t>()</a:t>
            </a:r>
            <a:r>
              <a:rPr lang="zh-TW" altLang="en-US" dirty="0"/>
              <a:t>將</a:t>
            </a:r>
            <a:r>
              <a:rPr lang="en-US" altLang="zh-TW" dirty="0"/>
              <a:t>python</a:t>
            </a:r>
            <a:r>
              <a:rPr lang="zh-TW" altLang="en-US" dirty="0"/>
              <a:t>數據匯入空的</a:t>
            </a:r>
            <a:r>
              <a:rPr lang="en-US" altLang="zh-TW" dirty="0"/>
              <a:t>.csv</a:t>
            </a:r>
            <a:r>
              <a:rPr lang="zh-TW" altLang="en-US" dirty="0"/>
              <a:t>檔案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數據表格注意要換行</a:t>
            </a:r>
            <a:br>
              <a:rPr lang="en-US" altLang="zh-TW" dirty="0"/>
            </a:b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dirty="0">
              <a:latin typeface="+mj-lt"/>
              <a:ea typeface="標楷體" panose="03000509000000000000" pitchFamily="65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629B813-68FD-4A30-9C92-2F9A06E61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968" y="2284908"/>
            <a:ext cx="7802064" cy="342947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B7B0FBD-3AB7-41CB-86BF-7CA15B38F47F}"/>
              </a:ext>
            </a:extLst>
          </p:cNvPr>
          <p:cNvSpPr/>
          <p:nvPr/>
        </p:nvSpPr>
        <p:spPr>
          <a:xfrm>
            <a:off x="3418086" y="5874142"/>
            <a:ext cx="3887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半成品</a:t>
            </a:r>
            <a:r>
              <a:rPr lang="en-US" altLang="zh-TW" dirty="0">
                <a:ea typeface="標楷體" panose="03000509000000000000" pitchFamily="65" charset="-120"/>
              </a:rPr>
              <a:t>(</a:t>
            </a:r>
            <a:r>
              <a:rPr lang="zh-TW" altLang="en-US" dirty="0">
                <a:ea typeface="標楷體" panose="03000509000000000000" pitchFamily="65" charset="-120"/>
              </a:rPr>
              <a:t>等</a:t>
            </a:r>
            <a:r>
              <a:rPr lang="en-US" altLang="zh-TW" dirty="0">
                <a:ea typeface="標楷體" panose="03000509000000000000" pitchFamily="65" charset="-120"/>
              </a:rPr>
              <a:t>FPGA</a:t>
            </a:r>
            <a:r>
              <a:rPr lang="zh-TW" altLang="en-US" dirty="0">
                <a:ea typeface="標楷體" panose="03000509000000000000" pitchFamily="65" charset="-120"/>
              </a:rPr>
              <a:t>結果</a:t>
            </a:r>
            <a:r>
              <a:rPr lang="en-US" altLang="zh-TW" dirty="0">
                <a:ea typeface="標楷體" panose="03000509000000000000" pitchFamily="65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781047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2">
            <a:extLst>
              <a:ext uri="{FF2B5EF4-FFF2-40B4-BE49-F238E27FC236}">
                <a16:creationId xmlns:a16="http://schemas.microsoft.com/office/drawing/2014/main" id="{D83F534B-C865-43D4-8E4B-B5AF82C94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en-US" altLang="zh-TW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Harris + ORB matching</a:t>
            </a:r>
            <a:r>
              <a:rPr lang="zh-TW" altLang="en-US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波形模擬</a:t>
            </a:r>
            <a:r>
              <a:rPr lang="zh-TW" altLang="en-US" sz="3200" dirty="0">
                <a:latin typeface="標楷體" panose="03000509000000000000" pitchFamily="65" charset="-120"/>
              </a:rPr>
              <a:t> </a:t>
            </a:r>
            <a:endParaRPr lang="zh-TW" altLang="en-US" sz="32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660B24A-3CFC-4556-8D2D-0195419FE8DC}"/>
              </a:ext>
            </a:extLst>
          </p:cNvPr>
          <p:cNvSpPr txBox="1"/>
          <p:nvPr/>
        </p:nvSpPr>
        <p:spPr>
          <a:xfrm>
            <a:off x="6788771" y="5799247"/>
            <a:ext cx="37671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1-1.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第一張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波形模擬轉圖片輸出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80E4EE5-49A6-4B5F-BCD4-B7273E0D7845}"/>
              </a:ext>
            </a:extLst>
          </p:cNvPr>
          <p:cNvSpPr txBox="1"/>
          <p:nvPr/>
        </p:nvSpPr>
        <p:spPr>
          <a:xfrm>
            <a:off x="1043151" y="1380436"/>
            <a:ext cx="66855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灰階影像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特徵點匹配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+mj-lt"/>
                <a:ea typeface="標楷體" panose="03000509000000000000" pitchFamily="65" charset="-120"/>
              </a:rPr>
              <a:t>240x240 pixels(boat)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+mj-lt"/>
                <a:ea typeface="標楷體" panose="03000509000000000000" pitchFamily="65" charset="-120"/>
              </a:rPr>
              <a:t>Width = 8bits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5F9703C-E86F-4390-9249-BC698ACA5FBC}"/>
              </a:ext>
            </a:extLst>
          </p:cNvPr>
          <p:cNvSpPr txBox="1"/>
          <p:nvPr/>
        </p:nvSpPr>
        <p:spPr>
          <a:xfrm>
            <a:off x="5472343" y="1207011"/>
            <a:ext cx="671368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+mj-lt"/>
                <a:ea typeface="標楷體" panose="03000509000000000000" pitchFamily="65" charset="-120"/>
              </a:rPr>
              <a:t>再找將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FPGA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數據提取的方法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+mj-lt"/>
                <a:ea typeface="標楷體" panose="03000509000000000000" pitchFamily="65" charset="-120"/>
              </a:rPr>
              <a:t>1- </a:t>
            </a:r>
            <a:r>
              <a:rPr lang="en-US" altLang="zh-TW" dirty="0" err="1">
                <a:latin typeface="+mj-lt"/>
                <a:ea typeface="標楷體" panose="03000509000000000000" pitchFamily="65" charset="-120"/>
              </a:rPr>
              <a:t>textio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 波形模擬寫入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須等到跑完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N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個畫面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FF0000"/>
                </a:solidFill>
                <a:latin typeface="+mj-lt"/>
                <a:ea typeface="標楷體" panose="03000509000000000000" pitchFamily="65" charset="-120"/>
              </a:rPr>
              <a:t>2- VGA</a:t>
            </a:r>
            <a:r>
              <a:rPr lang="zh-TW" altLang="en-US" dirty="0">
                <a:solidFill>
                  <a:srgbClr val="FF0000"/>
                </a:solidFill>
                <a:latin typeface="+mj-lt"/>
                <a:ea typeface="標楷體" panose="03000509000000000000" pitchFamily="65" charset="-120"/>
              </a:rPr>
              <a:t>顯示並手動填入</a:t>
            </a:r>
            <a:r>
              <a:rPr lang="en-US" altLang="zh-TW" dirty="0">
                <a:solidFill>
                  <a:srgbClr val="FF0000"/>
                </a:solidFill>
                <a:latin typeface="+mj-lt"/>
                <a:ea typeface="標楷體" panose="03000509000000000000" pitchFamily="65" charset="-120"/>
              </a:rPr>
              <a:t>CSV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+mj-lt"/>
                <a:ea typeface="標楷體" panose="03000509000000000000" pitchFamily="65" charset="-120"/>
              </a:rPr>
              <a:t>3- 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從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PS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端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DDR3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提數據，並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PS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端產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TXT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檔，存入</a:t>
            </a:r>
            <a:r>
              <a:rPr lang="en-US" altLang="zh-TW" dirty="0">
                <a:ea typeface="標楷體" panose="03000509000000000000" pitchFamily="65" charset="-120"/>
              </a:rPr>
              <a:t>SD</a:t>
            </a:r>
            <a:r>
              <a:rPr lang="zh-TW" altLang="en-US" dirty="0">
                <a:ea typeface="標楷體" panose="03000509000000000000" pitchFamily="65" charset="-120"/>
              </a:rPr>
              <a:t>中</a:t>
            </a:r>
            <a:endParaRPr lang="en-US" altLang="zh-TW" dirty="0">
              <a:latin typeface="+mj-lt"/>
              <a:ea typeface="標楷體" panose="03000509000000000000" pitchFamily="65" charset="-120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+mj-lt"/>
                <a:ea typeface="標楷體" panose="03000509000000000000" pitchFamily="65" charset="-120"/>
              </a:rPr>
              <a:t>須畫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Block Design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=&gt;</a:t>
            </a:r>
            <a:r>
              <a:rPr lang="en-US" altLang="zh-TW" dirty="0" err="1">
                <a:latin typeface="+mj-lt"/>
                <a:ea typeface="標楷體" panose="03000509000000000000" pitchFamily="65" charset="-120"/>
              </a:rPr>
              <a:t>Vitis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Terminal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接收 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=&gt;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 寫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string 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至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txt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檔</a:t>
            </a:r>
            <a:endParaRPr lang="en-US" altLang="zh-TW" dirty="0">
              <a:latin typeface="+mj-lt"/>
              <a:ea typeface="標楷體" panose="03000509000000000000" pitchFamily="65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3C53549-53D1-4AB1-A4FE-87820B519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56" y="2357954"/>
            <a:ext cx="6103348" cy="439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5451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2">
            <a:extLst>
              <a:ext uri="{FF2B5EF4-FFF2-40B4-BE49-F238E27FC236}">
                <a16:creationId xmlns:a16="http://schemas.microsoft.com/office/drawing/2014/main" id="{D83F534B-C865-43D4-8E4B-B5AF82C94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 F</a:t>
            </a:r>
            <a:r>
              <a:rPr lang="en-US" altLang="zh-TW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PGA</a:t>
            </a:r>
            <a:r>
              <a:rPr lang="zh-TW" altLang="zh-TW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端</a:t>
            </a:r>
            <a:r>
              <a:rPr lang="en-US" altLang="zh-TW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 Harris + ORB matching</a:t>
            </a:r>
            <a:r>
              <a:rPr lang="zh-TW" altLang="en-US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燒錄</a:t>
            </a:r>
            <a:r>
              <a:rPr lang="zh-TW" altLang="en-US" sz="3200" dirty="0">
                <a:latin typeface="標楷體" panose="03000509000000000000" pitchFamily="65" charset="-120"/>
              </a:rPr>
              <a:t> </a:t>
            </a:r>
            <a:endParaRPr lang="zh-TW" altLang="en-US" sz="32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660B24A-3CFC-4556-8D2D-0195419FE8DC}"/>
              </a:ext>
            </a:extLst>
          </p:cNvPr>
          <p:cNvSpPr txBox="1"/>
          <p:nvPr/>
        </p:nvSpPr>
        <p:spPr>
          <a:xfrm>
            <a:off x="7520499" y="5809586"/>
            <a:ext cx="2339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VGA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顯示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80E4EE5-49A6-4B5F-BCD4-B7273E0D7845}"/>
              </a:ext>
            </a:extLst>
          </p:cNvPr>
          <p:cNvSpPr txBox="1"/>
          <p:nvPr/>
        </p:nvSpPr>
        <p:spPr>
          <a:xfrm>
            <a:off x="1043151" y="1380436"/>
            <a:ext cx="66855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灰階影像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特徵點匹配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+mj-lt"/>
                <a:ea typeface="標楷體" panose="03000509000000000000" pitchFamily="65" charset="-120"/>
              </a:rPr>
              <a:t>240x240 pixels</a:t>
            </a:r>
            <a:r>
              <a:rPr lang="en-US" altLang="zh-TW" dirty="0">
                <a:ea typeface="標楷體" panose="03000509000000000000" pitchFamily="65" charset="-120"/>
              </a:rPr>
              <a:t>(boat)</a:t>
            </a:r>
            <a:endParaRPr lang="en-US" altLang="zh-TW" dirty="0">
              <a:latin typeface="+mj-lt"/>
              <a:ea typeface="標楷體" panose="03000509000000000000" pitchFamily="65" charset="-12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+mj-lt"/>
                <a:ea typeface="標楷體" panose="03000509000000000000" pitchFamily="65" charset="-120"/>
              </a:rPr>
              <a:t>Width = 8bits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61AEC65-C1D2-4229-B972-CA479644DF68}"/>
              </a:ext>
            </a:extLst>
          </p:cNvPr>
          <p:cNvSpPr txBox="1"/>
          <p:nvPr/>
        </p:nvSpPr>
        <p:spPr>
          <a:xfrm>
            <a:off x="7524668" y="1230247"/>
            <a:ext cx="466733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紅色的點是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Harris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key point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藍色十字中心點與綠色十字中心點是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matching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結果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左邊顯示數字所代表的意思從上往下是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第一張圖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Harris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數量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2.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第一張圖的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BRIEF(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似乎是取樣的位置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…)</a:t>
            </a: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3.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第一張圖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match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到的點的編號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4.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第二張圖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Harris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數量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5.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第二張圖的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BRIEF</a:t>
            </a: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6.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第二張圖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match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到的點的編號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7. 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Matching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總數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8. 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Centroid angle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(0</a:t>
            </a:r>
            <a:r>
              <a:rPr lang="en-US" altLang="zh-TW" baseline="30000" dirty="0">
                <a:latin typeface="標楷體" panose="03000509000000000000" pitchFamily="65" charset="-120"/>
                <a:ea typeface="標楷體" panose="03000509000000000000" pitchFamily="65" charset="-120"/>
              </a:rPr>
              <a:t>o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~360</a:t>
            </a:r>
            <a:r>
              <a:rPr lang="en-US" altLang="zh-TW" baseline="30000" dirty="0">
                <a:latin typeface="標楷體" panose="03000509000000000000" pitchFamily="65" charset="-120"/>
                <a:ea typeface="標楷體" panose="03000509000000000000" pitchFamily="65" charset="-120"/>
              </a:rPr>
              <a:t>o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FE3B75C-77E8-4E3E-A491-EF435FC05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692" y="2116828"/>
            <a:ext cx="3702566" cy="452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8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2">
            <a:extLst>
              <a:ext uri="{FF2B5EF4-FFF2-40B4-BE49-F238E27FC236}">
                <a16:creationId xmlns:a16="http://schemas.microsoft.com/office/drawing/2014/main" id="{675C1C10-19E3-45ED-8312-0885E5CCF2B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defRPr>
            </a:lvl1pPr>
          </a:lstStyle>
          <a:p>
            <a:r>
              <a:rPr lang="zh-TW" altLang="en-US"/>
              <a:t>進度統整</a:t>
            </a:r>
            <a:endParaRPr lang="zh-TW" altLang="en-US" dirty="0"/>
          </a:p>
        </p:txBody>
      </p:sp>
      <p:sp>
        <p:nvSpPr>
          <p:cNvPr id="12" name="內容版面配置區 1">
            <a:extLst>
              <a:ext uri="{FF2B5EF4-FFF2-40B4-BE49-F238E27FC236}">
                <a16:creationId xmlns:a16="http://schemas.microsoft.com/office/drawing/2014/main" id="{EBC2BC77-5992-4C64-B714-8C13F0763125}"/>
              </a:ext>
            </a:extLst>
          </p:cNvPr>
          <p:cNvSpPr txBox="1">
            <a:spLocks/>
          </p:cNvSpPr>
          <p:nvPr/>
        </p:nvSpPr>
        <p:spPr>
          <a:xfrm>
            <a:off x="6606622" y="4680752"/>
            <a:ext cx="4863328" cy="1925541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endParaRPr lang="en-US" altLang="zh-TW" dirty="0">
              <a:latin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50CEF82-5AEB-439D-86B0-F750BC97B518}"/>
              </a:ext>
            </a:extLst>
          </p:cNvPr>
          <p:cNvSpPr txBox="1"/>
          <p:nvPr/>
        </p:nvSpPr>
        <p:spPr>
          <a:xfrm>
            <a:off x="-46848" y="1418602"/>
            <a:ext cx="5799608" cy="1769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TW" altLang="en-US" sz="1600" b="1" i="0" u="none" strike="noStrike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七月</a:t>
            </a:r>
            <a:r>
              <a:rPr lang="en-US" altLang="zh-TW" sz="1600" b="1" i="0" u="none" strike="noStrike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lvl="1" indent="-285750"/>
            <a:r>
              <a:rPr lang="en-US" altLang="zh-TW" sz="1800" b="1" dirty="0">
                <a:solidFill>
                  <a:schemeClr val="accent6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2023</a:t>
            </a:r>
            <a:r>
              <a:rPr lang="en-US" altLang="zh-TW" sz="1800" b="1" dirty="0">
                <a:solidFill>
                  <a:schemeClr val="accent6">
                    <a:lumMod val="75000"/>
                  </a:schemeClr>
                </a:solidFill>
                <a:latin typeface="標楷體" panose="03000509000000000000" pitchFamily="65" charset="-120"/>
              </a:rPr>
              <a:t>/6/28~7/5</a:t>
            </a:r>
            <a:r>
              <a:rPr lang="en-US" altLang="zh-TW" sz="1800" b="1" dirty="0">
                <a:solidFill>
                  <a:schemeClr val="accent6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en-US" altLang="zh-TW" sz="1800" dirty="0"/>
          </a:p>
          <a:p>
            <a:pPr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測試實驗室的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Harris IP</a:t>
            </a:r>
          </a:p>
          <a:p>
            <a:pPr lvl="1" fontAlgn="base"/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Harris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波型模擬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 fontAlgn="base"/>
            <a:r>
              <a:rPr lang="en-US" altLang="zh-TW" sz="1800" dirty="0">
                <a:cs typeface="Times New Roman" panose="02020603050405020304" pitchFamily="18" charset="0"/>
              </a:rPr>
              <a:t>BRAM(640x480) + Harris</a:t>
            </a:r>
            <a:r>
              <a:rPr lang="zh-TW" altLang="en-US" sz="1800" dirty="0"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cs typeface="Times New Roman" panose="02020603050405020304" pitchFamily="18" charset="0"/>
              </a:rPr>
              <a:t>+</a:t>
            </a:r>
            <a:r>
              <a:rPr lang="zh-TW" altLang="en-US" sz="1800" dirty="0">
                <a:cs typeface="Times New Roman" panose="02020603050405020304" pitchFamily="18" charset="0"/>
              </a:rPr>
              <a:t> </a:t>
            </a:r>
            <a:r>
              <a:rPr lang="en-US" altLang="zh-TW" sz="1800" dirty="0" err="1">
                <a:cs typeface="Times New Roman" panose="02020603050405020304" pitchFamily="18" charset="0"/>
              </a:rPr>
              <a:t>VGA_out</a:t>
            </a:r>
            <a:r>
              <a:rPr lang="en-US" altLang="zh-TW" sz="1800" dirty="0">
                <a:cs typeface="Times New Roman" panose="02020603050405020304" pitchFamily="18" charset="0"/>
              </a:rPr>
              <a:t> </a:t>
            </a:r>
            <a:r>
              <a:rPr lang="zh-TW" altLang="en-US" sz="1800" dirty="0">
                <a:cs typeface="Times New Roman" panose="02020603050405020304" pitchFamily="18" charset="0"/>
              </a:rPr>
              <a:t>波型模擬</a:t>
            </a:r>
            <a:endParaRPr lang="en-US" altLang="zh-TW" sz="1800" dirty="0">
              <a:cs typeface="Times New Roman" panose="02020603050405020304" pitchFamily="18" charset="0"/>
            </a:endParaRPr>
          </a:p>
          <a:p>
            <a:pPr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zh-TW" sz="1600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A041673-230C-43AE-A183-48E2755CDF42}"/>
              </a:ext>
            </a:extLst>
          </p:cNvPr>
          <p:cNvSpPr txBox="1"/>
          <p:nvPr/>
        </p:nvSpPr>
        <p:spPr>
          <a:xfrm>
            <a:off x="16080" y="4190408"/>
            <a:ext cx="6094674" cy="2385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/>
            <a:r>
              <a:rPr lang="en-US" altLang="zh-TW" sz="1800" b="1" dirty="0">
                <a:solidFill>
                  <a:schemeClr val="accent6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2023</a:t>
            </a:r>
            <a:r>
              <a:rPr lang="en-US" altLang="zh-TW" sz="1800" b="1" dirty="0">
                <a:solidFill>
                  <a:schemeClr val="accent6">
                    <a:lumMod val="75000"/>
                  </a:schemeClr>
                </a:solidFill>
                <a:latin typeface="標楷體" panose="03000509000000000000" pitchFamily="65" charset="-120"/>
              </a:rPr>
              <a:t>/7/6~7/12</a:t>
            </a:r>
            <a:r>
              <a:rPr lang="en-US" altLang="zh-TW" sz="1800" b="1" dirty="0">
                <a:solidFill>
                  <a:schemeClr val="accent6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VGA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畫面驗證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 fontAlgn="base"/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SW_Harris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切換原灰階圖、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檢測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角點</a:t>
            </a:r>
          </a:p>
          <a:p>
            <a:pPr lvl="1" fontAlgn="base"/>
            <a:r>
              <a:rPr lang="en-US" altLang="zh-TW" sz="1800" dirty="0">
                <a:cs typeface="Times New Roman" panose="02020603050405020304" pitchFamily="18" charset="0"/>
              </a:rPr>
              <a:t>Harris + </a:t>
            </a:r>
            <a:r>
              <a:rPr lang="en-US" altLang="zh-TW" sz="1800" dirty="0" err="1">
                <a:cs typeface="Times New Roman" panose="02020603050405020304" pitchFamily="18" charset="0"/>
              </a:rPr>
              <a:t>VGA_out</a:t>
            </a:r>
            <a:r>
              <a:rPr lang="en-US" altLang="zh-TW" sz="1800" dirty="0">
                <a:cs typeface="Times New Roman" panose="02020603050405020304" pitchFamily="18" charset="0"/>
              </a:rPr>
              <a:t> 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燒錄，以</a:t>
            </a:r>
            <a:r>
              <a:rPr lang="en-US" altLang="zh-TW" sz="1800" dirty="0">
                <a:cs typeface="Times New Roman" panose="02020603050405020304" pitchFamily="18" charset="0"/>
              </a:rPr>
              <a:t>VGA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畫面驗證</a:t>
            </a:r>
            <a:endParaRPr lang="en-US" altLang="zh-TW" sz="1800" dirty="0"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lvl="1" indent="-285750"/>
            <a:endParaRPr lang="en-US" altLang="zh-TW" sz="1800" b="1" dirty="0">
              <a:solidFill>
                <a:schemeClr val="accent6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lvl="1" indent="-285750"/>
            <a:r>
              <a:rPr lang="en-US" altLang="zh-TW" sz="1800" b="1" dirty="0">
                <a:solidFill>
                  <a:schemeClr val="accent6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2023</a:t>
            </a:r>
            <a:r>
              <a:rPr lang="en-US" altLang="zh-TW" sz="1800" b="1" dirty="0">
                <a:solidFill>
                  <a:schemeClr val="accent6">
                    <a:lumMod val="75000"/>
                  </a:schemeClr>
                </a:solidFill>
                <a:latin typeface="標楷體" panose="03000509000000000000" pitchFamily="65" charset="-120"/>
              </a:rPr>
              <a:t>/7/12~7/18</a:t>
            </a:r>
            <a:r>
              <a:rPr lang="en-US" altLang="zh-TW" sz="1800" b="1" dirty="0">
                <a:solidFill>
                  <a:schemeClr val="accent6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測試實驗室的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Harris IP</a:t>
            </a:r>
          </a:p>
          <a:p>
            <a:pPr lvl="1"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TW" dirty="0">
                <a:cs typeface="Times New Roman" panose="02020603050405020304" pitchFamily="18" charset="0"/>
              </a:rPr>
              <a:t>erosion + Sobel + Harris</a:t>
            </a:r>
            <a:r>
              <a:rPr lang="zh-TW" altLang="en-US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</a:rPr>
              <a:t>+</a:t>
            </a:r>
            <a:r>
              <a:rPr lang="zh-TW" altLang="en-US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</a:rPr>
              <a:t>ORB</a:t>
            </a:r>
            <a:r>
              <a:rPr lang="zh-TW" altLang="en-US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</a:rPr>
              <a:t>matching</a:t>
            </a:r>
            <a:r>
              <a:rPr lang="zh-TW" altLang="en-US" dirty="0">
                <a:cs typeface="Times New Roman" panose="02020603050405020304" pitchFamily="18" charset="0"/>
              </a:rPr>
              <a:t>燒錄驗證</a:t>
            </a:r>
            <a:endParaRPr lang="en-US" altLang="zh-TW" dirty="0">
              <a:cs typeface="Times New Roman" panose="02020603050405020304" pitchFamily="18" charset="0"/>
            </a:endParaRPr>
          </a:p>
        </p:txBody>
      </p:sp>
      <p:sp>
        <p:nvSpPr>
          <p:cNvPr id="9" name="內容版面配置區 1">
            <a:extLst>
              <a:ext uri="{FF2B5EF4-FFF2-40B4-BE49-F238E27FC236}">
                <a16:creationId xmlns:a16="http://schemas.microsoft.com/office/drawing/2014/main" id="{2E24FED7-D8BA-43F2-8E58-3FAC6E17E366}"/>
              </a:ext>
            </a:extLst>
          </p:cNvPr>
          <p:cNvSpPr txBox="1">
            <a:spLocks/>
          </p:cNvSpPr>
          <p:nvPr/>
        </p:nvSpPr>
        <p:spPr>
          <a:xfrm>
            <a:off x="3078388" y="1190213"/>
            <a:ext cx="15734608" cy="4342569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96696" marR="0" indent="0" algn="l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</a:pPr>
            <a:r>
              <a:rPr lang="zh-TW" altLang="zh-TW" sz="1800" b="1" i="0" kern="1200" spc="0" baseline="0" dirty="0">
                <a:ln>
                  <a:noFill/>
                </a:ln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七月：</a:t>
            </a:r>
            <a:endParaRPr lang="zh-TW" altLang="zh-TW" sz="2000" dirty="0">
              <a:effectLst/>
            </a:endParaRPr>
          </a:p>
          <a:p>
            <a:pPr marL="1143000" marR="0" indent="-228600" algn="l" rtl="0" eaLnBrk="1" fontAlgn="base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zh-TW" sz="1800" b="0" i="0" kern="1200" spc="0" baseline="0" dirty="0">
                <a:ln>
                  <a:noFill/>
                </a:ln>
                <a:solidFill>
                  <a:srgbClr val="548235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 action="ppaction://hlinksldjump"/>
              </a:rPr>
              <a:t>2023/7/18~2023/7/25:</a:t>
            </a:r>
            <a:endParaRPr lang="zh-TW" altLang="zh-TW" sz="2000" dirty="0">
              <a:effectLst/>
            </a:endParaRPr>
          </a:p>
          <a:p>
            <a:pPr marL="1143000" marR="0" indent="-228600" algn="l" rtl="0" eaLnBrk="1" fontAlgn="base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</a:pPr>
            <a:r>
              <a:rPr lang="zh-TW" altLang="zh-TW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提取</a:t>
            </a:r>
            <a:r>
              <a:rPr lang="en-US" altLang="zh-TW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FPGA</a:t>
            </a:r>
            <a:r>
              <a:rPr lang="zh-TW" altLang="zh-TW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端</a:t>
            </a:r>
            <a:r>
              <a:rPr lang="en-US" altLang="zh-TW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Harris + ORB matching</a:t>
            </a:r>
            <a:r>
              <a:rPr lang="zh-TW" altLang="zh-TW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的數據、存入</a:t>
            </a:r>
            <a:r>
              <a:rPr lang="en-US" altLang="zh-TW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.csv</a:t>
            </a:r>
            <a:r>
              <a:rPr lang="zh-TW" altLang="zh-TW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</a:t>
            </a:r>
            <a:endParaRPr lang="zh-TW" altLang="zh-TW" sz="2000" dirty="0">
              <a:effectLst/>
            </a:endParaRPr>
          </a:p>
          <a:p>
            <a:pPr marL="1143000" marR="0" indent="-228600" algn="l" rtl="0" eaLnBrk="1" fontAlgn="base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</a:pPr>
            <a:r>
              <a:rPr lang="zh-TW" altLang="zh-TW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</a:t>
            </a:r>
            <a:r>
              <a:rPr lang="en-US" altLang="zh-TW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FPGA</a:t>
            </a:r>
            <a:r>
              <a:rPr lang="zh-TW" altLang="en-US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端</a:t>
            </a:r>
            <a:r>
              <a:rPr lang="zh-TW" altLang="zh-TW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提取影像特徵配對的數據，與軟體</a:t>
            </a:r>
            <a:r>
              <a:rPr lang="zh-TW" altLang="en-US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端</a:t>
            </a:r>
            <a:r>
              <a:rPr lang="zh-TW" altLang="zh-TW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測試比較</a:t>
            </a:r>
            <a:r>
              <a:rPr lang="zh-TW" altLang="en-US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，整理成圖表</a:t>
            </a:r>
            <a:endParaRPr lang="zh-TW" altLang="zh-TW" sz="2000" dirty="0">
              <a:effectLst/>
            </a:endParaRPr>
          </a:p>
        </p:txBody>
      </p:sp>
      <p:sp>
        <p:nvSpPr>
          <p:cNvPr id="10" name="內容版面配置區 1">
            <a:extLst>
              <a:ext uri="{FF2B5EF4-FFF2-40B4-BE49-F238E27FC236}">
                <a16:creationId xmlns:a16="http://schemas.microsoft.com/office/drawing/2014/main" id="{2A73D151-5FE3-4650-8A59-E108741B7997}"/>
              </a:ext>
            </a:extLst>
          </p:cNvPr>
          <p:cNvSpPr txBox="1">
            <a:spLocks/>
          </p:cNvSpPr>
          <p:nvPr/>
        </p:nvSpPr>
        <p:spPr>
          <a:xfrm>
            <a:off x="2894239" y="2809209"/>
            <a:ext cx="15734611" cy="4342569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96696" marR="0" indent="0" algn="l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</a:pPr>
            <a:r>
              <a:rPr lang="zh-TW" altLang="zh-TW" sz="1800" b="1" i="0" kern="1200" spc="0" baseline="0" dirty="0">
                <a:ln>
                  <a:noFill/>
                </a:ln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七月：</a:t>
            </a:r>
            <a:endParaRPr lang="zh-TW" altLang="zh-TW" sz="2000" dirty="0">
              <a:effectLst/>
            </a:endParaRPr>
          </a:p>
          <a:p>
            <a:pPr marL="1143000" marR="0" indent="-228600" algn="l" rtl="0" eaLnBrk="1" fontAlgn="base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zh-TW" sz="1800" b="0" i="0" kern="1200" spc="0" baseline="0" dirty="0">
                <a:ln>
                  <a:noFill/>
                </a:ln>
                <a:solidFill>
                  <a:srgbClr val="548235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4" action="ppaction://hlinksldjump"/>
              </a:rPr>
              <a:t>2023/7/26~2023/8/8:</a:t>
            </a:r>
            <a:endParaRPr lang="zh-TW" altLang="zh-TW" sz="2000" dirty="0">
              <a:effectLst/>
            </a:endParaRPr>
          </a:p>
          <a:p>
            <a:pPr marL="1200150" lvl="2" indent="-285750" fontAlgn="base">
              <a:defRPr/>
            </a:pPr>
            <a:r>
              <a:rPr lang="en-US" altLang="zh-TW" dirty="0">
                <a:cs typeface="Times New Roman" panose="02020603050405020304" pitchFamily="18" charset="0"/>
              </a:rPr>
              <a:t>Mp4</a:t>
            </a:r>
            <a:r>
              <a:rPr lang="zh-TW" altLang="en-US" dirty="0">
                <a:cs typeface="Times New Roman" panose="02020603050405020304" pitchFamily="18" charset="0"/>
              </a:rPr>
              <a:t>轉</a:t>
            </a:r>
            <a:r>
              <a:rPr lang="en-US" altLang="zh-TW" dirty="0">
                <a:cs typeface="Times New Roman" panose="02020603050405020304" pitchFamily="18" charset="0"/>
              </a:rPr>
              <a:t>TXT</a:t>
            </a:r>
          </a:p>
          <a:p>
            <a:pPr marL="1200150" lvl="2" indent="-285750" fontAlgn="base">
              <a:defRPr/>
            </a:pPr>
            <a:r>
              <a:rPr lang="zh-TW" altLang="en-US" dirty="0">
                <a:cs typeface="Times New Roman" panose="02020603050405020304" pitchFamily="18" charset="0"/>
              </a:rPr>
              <a:t>將</a:t>
            </a:r>
            <a:r>
              <a:rPr lang="en-US" altLang="zh-TW" dirty="0">
                <a:cs typeface="Times New Roman" panose="02020603050405020304" pitchFamily="18" charset="0"/>
              </a:rPr>
              <a:t>TXT</a:t>
            </a:r>
            <a:r>
              <a:rPr lang="zh-TW" altLang="en-US" dirty="0">
                <a:cs typeface="Times New Roman" panose="02020603050405020304" pitchFamily="18" charset="0"/>
              </a:rPr>
              <a:t>檔存入</a:t>
            </a:r>
            <a:r>
              <a:rPr lang="en-US" altLang="zh-TW" dirty="0">
                <a:cs typeface="Times New Roman" panose="02020603050405020304" pitchFamily="18" charset="0"/>
              </a:rPr>
              <a:t>SD</a:t>
            </a:r>
            <a:r>
              <a:rPr lang="zh-TW" altLang="en-US" dirty="0">
                <a:cs typeface="Times New Roman" panose="02020603050405020304" pitchFamily="18" charset="0"/>
              </a:rPr>
              <a:t>卡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zh-TW" altLang="en-US" dirty="0">
                <a:cs typeface="Times New Roman" panose="02020603050405020304" pitchFamily="18" charset="0"/>
              </a:rPr>
              <a:t>或</a:t>
            </a:r>
            <a:r>
              <a:rPr lang="en-US" altLang="zh-TW" dirty="0">
                <a:cs typeface="Times New Roman" panose="02020603050405020304" pitchFamily="18" charset="0"/>
              </a:rPr>
              <a:t>DDR3)</a:t>
            </a:r>
          </a:p>
          <a:p>
            <a:pPr marL="1200150" lvl="2" indent="-285750" fontAlgn="base">
              <a:defRPr/>
            </a:pPr>
            <a:r>
              <a:rPr lang="zh-TW" altLang="en-US" dirty="0">
                <a:cs typeface="Times New Roman" panose="02020603050405020304" pitchFamily="18" charset="0"/>
              </a:rPr>
              <a:t>旋轉原樣本，在原樣本選一點，追蹤與其最相近的匹配點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1200150" lvl="2" indent="-285750" fontAlgn="base">
              <a:defRPr/>
            </a:pPr>
            <a:r>
              <a:rPr lang="en-US" altLang="zh-TW" dirty="0" err="1">
                <a:cs typeface="Times New Roman" panose="02020603050405020304" pitchFamily="18" charset="0"/>
              </a:rPr>
              <a:t>Vitis</a:t>
            </a:r>
            <a:r>
              <a:rPr lang="en-US" altLang="zh-TW" dirty="0">
                <a:cs typeface="Times New Roman" panose="02020603050405020304" pitchFamily="18" charset="0"/>
              </a:rPr>
              <a:t> Terminal</a:t>
            </a:r>
            <a:r>
              <a:rPr lang="zh-TW" altLang="en-US" dirty="0">
                <a:cs typeface="Times New Roman" panose="02020603050405020304" pitchFamily="18" charset="0"/>
              </a:rPr>
              <a:t>回傳、</a:t>
            </a:r>
            <a:r>
              <a:rPr lang="en-US" altLang="zh-TW" dirty="0">
                <a:cs typeface="Times New Roman" panose="02020603050405020304" pitchFamily="18" charset="0"/>
              </a:rPr>
              <a:t>SD card </a:t>
            </a:r>
            <a:r>
              <a:rPr lang="zh-TW" altLang="en-US" dirty="0">
                <a:cs typeface="Times New Roman" panose="02020603050405020304" pitchFamily="18" charset="0"/>
              </a:rPr>
              <a:t>另存的像素</a:t>
            </a:r>
            <a:r>
              <a:rPr lang="en-US" altLang="zh-TW" dirty="0">
                <a:cs typeface="Times New Roman" panose="02020603050405020304" pitchFamily="18" charset="0"/>
              </a:rPr>
              <a:t>,</a:t>
            </a:r>
            <a:r>
              <a:rPr lang="zh-TW" altLang="en-US" dirty="0">
                <a:cs typeface="Times New Roman" panose="02020603050405020304" pitchFamily="18" charset="0"/>
              </a:rPr>
              <a:t>追蹤座標到</a:t>
            </a:r>
            <a:r>
              <a:rPr lang="en-US" altLang="zh-TW" dirty="0">
                <a:cs typeface="Times New Roman" panose="02020603050405020304" pitchFamily="18" charset="0"/>
              </a:rPr>
              <a:t>TXT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1F1A447-5BF3-4416-A0F7-94BD99950B5B}"/>
              </a:ext>
            </a:extLst>
          </p:cNvPr>
          <p:cNvSpPr txBox="1"/>
          <p:nvPr/>
        </p:nvSpPr>
        <p:spPr>
          <a:xfrm>
            <a:off x="3530696" y="4307234"/>
            <a:ext cx="10025742" cy="2931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99000" lvl="2" hangingPunct="0">
              <a:lnSpc>
                <a:spcPct val="90000"/>
              </a:lnSpc>
              <a:spcBef>
                <a:spcPts val="300"/>
              </a:spcBef>
              <a:defRPr/>
            </a:pPr>
            <a:r>
              <a:rPr lang="zh-TW" altLang="en-US" b="1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八月：</a:t>
            </a:r>
            <a:endParaRPr lang="en-US" altLang="zh-TW" b="1" dirty="0">
              <a:solidFill>
                <a:srgbClr val="70AD47">
                  <a:lumMod val="75000"/>
                </a:srgb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143000" lvl="2" indent="-228600" fontAlgn="base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TW" dirty="0">
                <a:solidFill>
                  <a:srgbClr val="70AD47">
                    <a:lumMod val="75000"/>
                  </a:srgb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2023/8/9~2023/8/23:</a:t>
            </a:r>
          </a:p>
          <a:p>
            <a:pPr marL="1143000" lvl="2" indent="-228600" fontAlgn="base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TW" sz="1800" dirty="0"/>
              <a:t>BRAM</a:t>
            </a:r>
            <a:r>
              <a:rPr lang="zh-TW" altLang="en-US" sz="1800" dirty="0"/>
              <a:t>與</a:t>
            </a:r>
            <a:r>
              <a:rPr lang="en-US" altLang="zh-TW" sz="1800" dirty="0"/>
              <a:t>PS</a:t>
            </a:r>
            <a:r>
              <a:rPr lang="zh-TW" altLang="en-US" sz="1800" dirty="0"/>
              <a:t>端溝通</a:t>
            </a:r>
            <a:endParaRPr lang="en-US" altLang="zh-TW" sz="1800" dirty="0"/>
          </a:p>
          <a:p>
            <a:pPr marL="1600200" lvl="3" indent="-228600" fontAlgn="base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TW" dirty="0"/>
              <a:t>VITIS</a:t>
            </a:r>
            <a:r>
              <a:rPr lang="zh-TW" altLang="en-US" dirty="0"/>
              <a:t> </a:t>
            </a:r>
            <a:r>
              <a:rPr lang="en-US" altLang="zh-TW" dirty="0"/>
              <a:t>Terminal</a:t>
            </a:r>
          </a:p>
          <a:p>
            <a:pPr marL="1600200" lvl="3" indent="-228600" fontAlgn="base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TW" dirty="0"/>
              <a:t>(Memory)</a:t>
            </a:r>
          </a:p>
          <a:p>
            <a:pPr marL="1143000" lvl="2" indent="-228600" fontAlgn="base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zh-TW" altLang="en-US" dirty="0"/>
              <a:t>紀錄匹配點座標</a:t>
            </a:r>
            <a:endParaRPr lang="en-US" altLang="zh-TW" dirty="0">
              <a:solidFill>
                <a:srgbClr val="70AD47">
                  <a:lumMod val="75000"/>
                </a:srgb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600200" lvl="3" indent="-228600" fontAlgn="base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ILA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驗證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BRAM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收發的資料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600200" lvl="3" indent="-228600" fontAlgn="base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TW" sz="1800" dirty="0"/>
              <a:t>ILA</a:t>
            </a:r>
            <a:r>
              <a:rPr lang="zh-TW" altLang="en-US" sz="1800" dirty="0"/>
              <a:t> 產生之</a:t>
            </a:r>
            <a:r>
              <a:rPr lang="en-US" altLang="zh-TW" sz="1800" dirty="0"/>
              <a:t>CSV</a:t>
            </a:r>
            <a:r>
              <a:rPr lang="zh-TW" altLang="en-US" sz="1800" dirty="0"/>
              <a:t>檔案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143000" marR="0" lvl="2" indent="-228600" algn="l" defTabSz="914400" rtl="0" eaLnBrk="1" fontAlgn="base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143000" lvl="2" indent="-228600" fontAlgn="base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endParaRPr lang="en-US" altLang="zh-TW" dirty="0">
              <a:solidFill>
                <a:srgbClr val="70AD47">
                  <a:lumMod val="75000"/>
                </a:srgb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91513ED-8A23-439B-8C5D-141E4E38863D}"/>
              </a:ext>
            </a:extLst>
          </p:cNvPr>
          <p:cNvSpPr txBox="1"/>
          <p:nvPr/>
        </p:nvSpPr>
        <p:spPr>
          <a:xfrm>
            <a:off x="6534802" y="2253824"/>
            <a:ext cx="5659269" cy="1742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99000" marR="0" lvl="2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八月：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marL="1143000" marR="0" lvl="2" indent="-228600" algn="l" defTabSz="914400" rtl="0" eaLnBrk="1" fontAlgn="base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5" action="ppaction://hlinksldjump"/>
              </a:rPr>
              <a:t>2023/8/23~2023/9/5: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143000" lvl="2" indent="-228600" fontAlgn="base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旋轉原樣本，在原樣本選一點，追蹤與其最相近的匹配點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600200" lvl="3" indent="-228600" fontAlgn="base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VGA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畫面驗證結果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600200" lvl="3" indent="-228600" fontAlgn="base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記錄匹配的像素座標，另存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CSV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檔案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973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2">
            <a:extLst>
              <a:ext uri="{FF2B5EF4-FFF2-40B4-BE49-F238E27FC236}">
                <a16:creationId xmlns:a16="http://schemas.microsoft.com/office/drawing/2014/main" id="{D83F534B-C865-43D4-8E4B-B5AF82C94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 F</a:t>
            </a:r>
            <a:r>
              <a:rPr lang="en-US" altLang="zh-TW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PGA</a:t>
            </a:r>
            <a:r>
              <a:rPr lang="zh-TW" altLang="zh-TW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端</a:t>
            </a:r>
            <a:r>
              <a:rPr lang="en-US" altLang="zh-TW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 Harris + ORB matching</a:t>
            </a:r>
            <a:r>
              <a:rPr lang="zh-TW" altLang="en-US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燒錄</a:t>
            </a:r>
            <a:r>
              <a:rPr lang="zh-TW" altLang="en-US" sz="3200" dirty="0">
                <a:latin typeface="標楷體" panose="03000509000000000000" pitchFamily="65" charset="-120"/>
              </a:rPr>
              <a:t> </a:t>
            </a:r>
            <a:endParaRPr lang="zh-TW" altLang="en-US" sz="32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660B24A-3CFC-4556-8D2D-0195419FE8DC}"/>
              </a:ext>
            </a:extLst>
          </p:cNvPr>
          <p:cNvSpPr txBox="1"/>
          <p:nvPr/>
        </p:nvSpPr>
        <p:spPr>
          <a:xfrm>
            <a:off x="0" y="5819474"/>
            <a:ext cx="2339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2-2.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VGA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顯示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VID_20230725_151759">
            <a:hlinkClick r:id="" action="ppaction://media"/>
            <a:extLst>
              <a:ext uri="{FF2B5EF4-FFF2-40B4-BE49-F238E27FC236}">
                <a16:creationId xmlns:a16="http://schemas.microsoft.com/office/drawing/2014/main" id="{40900F93-8749-4159-927A-A1AC29CC01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7268" y="1181716"/>
            <a:ext cx="10029497" cy="564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2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2">
            <a:extLst>
              <a:ext uri="{FF2B5EF4-FFF2-40B4-BE49-F238E27FC236}">
                <a16:creationId xmlns:a16="http://schemas.microsoft.com/office/drawing/2014/main" id="{D83F534B-C865-43D4-8E4B-B5AF82C94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zh-TW" altLang="zh-TW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軟體</a:t>
            </a:r>
            <a:r>
              <a:rPr lang="zh-TW" altLang="en-US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端</a:t>
            </a:r>
            <a:r>
              <a:rPr lang="zh-TW" altLang="zh-TW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測試比較</a:t>
            </a:r>
            <a:r>
              <a:rPr lang="zh-TW" altLang="en-US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表格</a:t>
            </a:r>
            <a:r>
              <a:rPr lang="en-US" altLang="zh-TW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(.CSV)</a:t>
            </a:r>
            <a:endParaRPr lang="zh-TW" altLang="en-US" sz="3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4E56E35-FB4F-43FD-B058-A044D21D106A}"/>
              </a:ext>
            </a:extLst>
          </p:cNvPr>
          <p:cNvSpPr/>
          <p:nvPr/>
        </p:nvSpPr>
        <p:spPr>
          <a:xfrm>
            <a:off x="3857945" y="6398036"/>
            <a:ext cx="3050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zh-TW" dirty="0">
                <a:ea typeface="標楷體" panose="03000509000000000000" pitchFamily="65" charset="-120"/>
              </a:rPr>
              <a:t>CSV</a:t>
            </a:r>
            <a:r>
              <a:rPr lang="zh-TW" altLang="en-US" dirty="0">
                <a:ea typeface="標楷體" panose="03000509000000000000" pitchFamily="65" charset="-120"/>
              </a:rPr>
              <a:t>檔</a:t>
            </a:r>
            <a:r>
              <a:rPr lang="en-US" altLang="zh-TW" dirty="0">
                <a:ea typeface="標楷體" panose="03000509000000000000" pitchFamily="65" charset="-120"/>
              </a:rPr>
              <a:t>(</a:t>
            </a:r>
            <a:r>
              <a:rPr lang="zh-TW" altLang="en-US" dirty="0">
                <a:ea typeface="標楷體" panose="03000509000000000000" pitchFamily="65" charset="-120"/>
              </a:rPr>
              <a:t>成品</a:t>
            </a:r>
            <a:r>
              <a:rPr lang="en-US" altLang="zh-TW" dirty="0"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AE81DC9-9ED6-446A-843A-9C34BE7773D8}"/>
              </a:ext>
            </a:extLst>
          </p:cNvPr>
          <p:cNvSpPr txBox="1"/>
          <p:nvPr/>
        </p:nvSpPr>
        <p:spPr>
          <a:xfrm>
            <a:off x="1043152" y="1380436"/>
            <a:ext cx="66855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灰階影像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特徵點匹配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+mj-lt"/>
                <a:ea typeface="標楷體" panose="03000509000000000000" pitchFamily="65" charset="-120"/>
              </a:rPr>
              <a:t>240x240 pixels(boat)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+mj-lt"/>
                <a:ea typeface="標楷體" panose="03000509000000000000" pitchFamily="65" charset="-120"/>
              </a:rPr>
              <a:t>Width = 8bits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dirty="0">
              <a:ea typeface="標楷體" panose="03000509000000000000" pitchFamily="65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dirty="0">
              <a:latin typeface="+mj-lt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0739AD6-7C08-4690-B310-8E44FA947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763" y="2442445"/>
            <a:ext cx="10104108" cy="395559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13FF2F9-69AD-420D-82B5-D9355FE86CC3}"/>
              </a:ext>
            </a:extLst>
          </p:cNvPr>
          <p:cNvSpPr/>
          <p:nvPr/>
        </p:nvSpPr>
        <p:spPr>
          <a:xfrm>
            <a:off x="6327322" y="137612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也可以在</a:t>
            </a:r>
            <a:r>
              <a:rPr lang="en-US" altLang="zh-TW" dirty="0">
                <a:ea typeface="標楷體" panose="03000509000000000000" pitchFamily="65" charset="-120"/>
              </a:rPr>
              <a:t>python </a:t>
            </a:r>
            <a:r>
              <a:rPr lang="zh-TW" altLang="en-US" dirty="0">
                <a:ea typeface="標楷體" panose="03000509000000000000" pitchFamily="65" charset="-120"/>
              </a:rPr>
              <a:t>以 </a:t>
            </a:r>
            <a:r>
              <a:rPr lang="en-US" altLang="zh-TW" dirty="0">
                <a:ea typeface="標楷體" panose="03000509000000000000" pitchFamily="65" charset="-120"/>
              </a:rPr>
              <a:t>row[2].append(…)</a:t>
            </a:r>
          </a:p>
          <a:p>
            <a:pPr lvl="1"/>
            <a:r>
              <a:rPr lang="zh-TW" altLang="en-US" dirty="0">
                <a:ea typeface="標楷體" panose="03000509000000000000" pitchFamily="65" charset="-120"/>
              </a:rPr>
              <a:t>將</a:t>
            </a:r>
            <a:r>
              <a:rPr lang="en-US" altLang="zh-TW" dirty="0">
                <a:ea typeface="標楷體" panose="03000509000000000000" pitchFamily="65" charset="-120"/>
              </a:rPr>
              <a:t>FPGA</a:t>
            </a:r>
            <a:r>
              <a:rPr lang="zh-TW" altLang="en-US" dirty="0">
                <a:ea typeface="標楷體" panose="03000509000000000000" pitchFamily="65" charset="-120"/>
              </a:rPr>
              <a:t>數據存入半成品的</a:t>
            </a:r>
            <a:r>
              <a:rPr lang="en-US" altLang="zh-TW" dirty="0">
                <a:ea typeface="標楷體" panose="03000509000000000000" pitchFamily="65" charset="-120"/>
              </a:rPr>
              <a:t>CSV</a:t>
            </a:r>
            <a:r>
              <a:rPr lang="zh-TW" altLang="en-US" dirty="0">
                <a:ea typeface="標楷體" panose="03000509000000000000" pitchFamily="65" charset="-120"/>
              </a:rPr>
              <a:t>表格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56796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pPr lvl="1"/>
            <a:endParaRPr lang="en-US" altLang="zh-TW" dirty="0">
              <a:solidFill>
                <a:srgbClr val="0563C1"/>
              </a:solidFill>
              <a:cs typeface="Times New Roman" panose="02020603050405020304" pitchFamily="18" charset="0"/>
            </a:endParaRPr>
          </a:p>
          <a:p>
            <a:pPr lvl="2"/>
            <a:endParaRPr lang="en-US" altLang="zh-TW" dirty="0"/>
          </a:p>
          <a:p>
            <a:pPr lvl="1"/>
            <a:r>
              <a:rPr lang="zh-TW" altLang="en-US" dirty="0"/>
              <a:t>波形模擬輸出</a:t>
            </a:r>
            <a:r>
              <a:rPr lang="en-US" altLang="zh-TW" dirty="0"/>
              <a:t>txt</a:t>
            </a:r>
            <a:r>
              <a:rPr lang="zh-TW" altLang="en-US" dirty="0"/>
              <a:t>檔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 lvl="2"/>
            <a:r>
              <a:rPr lang="en-US" altLang="zh-TW" dirty="0" err="1">
                <a:hlinkClick r:id="rId2"/>
              </a:rPr>
              <a:t>vhdl</a:t>
            </a:r>
            <a:r>
              <a:rPr lang="en-US" altLang="zh-TW" dirty="0">
                <a:hlinkClick r:id="rId2"/>
              </a:rPr>
              <a:t> - Copying </a:t>
            </a:r>
            <a:r>
              <a:rPr lang="en-US" altLang="zh-TW" dirty="0" err="1">
                <a:hlinkClick r:id="rId2"/>
              </a:rPr>
              <a:t>ISim</a:t>
            </a:r>
            <a:r>
              <a:rPr lang="en-US" altLang="zh-TW" dirty="0">
                <a:hlinkClick r:id="rId2"/>
              </a:rPr>
              <a:t> results as strings/text - Stack Overflow</a:t>
            </a:r>
            <a:endParaRPr lang="en-US" altLang="zh-TW" dirty="0"/>
          </a:p>
          <a:p>
            <a:pPr marL="914400" lvl="2" indent="0">
              <a:buNone/>
            </a:pPr>
            <a:endParaRPr lang="en-US" altLang="zh-TW" dirty="0"/>
          </a:p>
          <a:p>
            <a:pPr lvl="2"/>
            <a:endParaRPr lang="en-US" altLang="zh-TW" dirty="0">
              <a:solidFill>
                <a:srgbClr val="0563C1"/>
              </a:solidFill>
              <a:cs typeface="Times New Roman" panose="02020603050405020304" pitchFamily="18" charset="0"/>
            </a:endParaRPr>
          </a:p>
          <a:p>
            <a:pPr lvl="1"/>
            <a:r>
              <a:rPr lang="en-US" altLang="zh-TW" dirty="0"/>
              <a:t>python</a:t>
            </a:r>
            <a:r>
              <a:rPr lang="zh-TW" altLang="en-US" dirty="0"/>
              <a:t>解說</a:t>
            </a:r>
            <a:r>
              <a:rPr lang="en-US" altLang="zh-TW" dirty="0"/>
              <a:t>: 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包含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import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opencv_contrib_python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):</a:t>
            </a:r>
          </a:p>
          <a:p>
            <a:pPr lvl="2"/>
            <a:r>
              <a:rPr lang="zh-TW" altLang="en-US" dirty="0">
                <a:hlinkClick r:id="rId3"/>
              </a:rPr>
              <a:t>https://zhuanlan.zhihu.com/p/351776227</a:t>
            </a:r>
            <a:endParaRPr lang="zh-TW" altLang="en-US" dirty="0"/>
          </a:p>
          <a:p>
            <a:pPr lvl="1"/>
            <a:endParaRPr lang="en-US" altLang="zh-TW" dirty="0">
              <a:solidFill>
                <a:srgbClr val="0563C1"/>
              </a:solidFill>
              <a:cs typeface="Times New Roman" panose="02020603050405020304" pitchFamily="18" charset="0"/>
            </a:endParaRPr>
          </a:p>
          <a:p>
            <a:pPr lvl="1"/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</a:rPr>
              <a:t>Vitis HLS 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</a:rPr>
              <a:t>產檔教程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</a:rPr>
              <a:t>(SYM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</a:rPr>
              <a:t>專案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</a:rPr>
              <a:t>):</a:t>
            </a:r>
            <a:endParaRPr lang="zh-TW" alt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</a:endParaRPr>
          </a:p>
          <a:p>
            <a:pPr lvl="2"/>
            <a:r>
              <a:rPr lang="zh-TW" altLang="en-US" dirty="0">
                <a:hlinkClick r:id="rId4"/>
              </a:rPr>
              <a:t>https://www.youtube.com/watch?v=LBCcGiifX2Q&amp;ab_channel=MuhammadIhsanAlHafiz</a:t>
            </a:r>
            <a:endParaRPr lang="zh-TW" altLang="en-US" dirty="0"/>
          </a:p>
          <a:p>
            <a:pPr lvl="1"/>
            <a:endParaRPr lang="en-US" altLang="zh-TW" dirty="0">
              <a:solidFill>
                <a:srgbClr val="0563C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</p:spTree>
    <p:extLst>
      <p:ext uri="{BB962C8B-B14F-4D97-AF65-F5344CB8AC3E}">
        <p14:creationId xmlns:p14="http://schemas.microsoft.com/office/powerpoint/2010/main" val="1759100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/>
              <a:t>需求列表 </a:t>
            </a:r>
            <a:r>
              <a:rPr lang="en-US" altLang="zh-TW" sz="3600" dirty="0"/>
              <a:t>– </a:t>
            </a:r>
            <a:r>
              <a:rPr lang="zh-TW" altLang="en-US" sz="3600" dirty="0"/>
              <a:t>軟體需求 </a:t>
            </a:r>
            <a:r>
              <a:rPr lang="en-US" altLang="zh-TW" sz="3600" dirty="0"/>
              <a:t>(2023/7/11</a:t>
            </a:r>
            <a:r>
              <a:rPr lang="zh-TW" altLang="en-US" sz="3600" dirty="0"/>
              <a:t>更新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52023911-91E4-4672-A4C2-A22F8B792F1E}"/>
              </a:ext>
            </a:extLst>
          </p:cNvPr>
          <p:cNvSpPr txBox="1">
            <a:spLocks/>
          </p:cNvSpPr>
          <p:nvPr/>
        </p:nvSpPr>
        <p:spPr>
          <a:xfrm>
            <a:off x="3541946" y="1292582"/>
            <a:ext cx="10515600" cy="5477774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/>
            <a:r>
              <a:rPr lang="zh-TW" altLang="en-US" dirty="0"/>
              <a:t>限制</a:t>
            </a:r>
            <a:r>
              <a:rPr lang="en-US" altLang="zh-TW" dirty="0"/>
              <a:t>: </a:t>
            </a:r>
          </a:p>
          <a:p>
            <a:pPr marL="742950" lvl="2" indent="-285750"/>
            <a:r>
              <a:rPr lang="zh-TW" altLang="en-US" dirty="0"/>
              <a:t>輸入灰階影像檔</a:t>
            </a:r>
            <a:endParaRPr lang="en-US" altLang="zh-TW" dirty="0"/>
          </a:p>
          <a:p>
            <a:pPr marL="742950" lvl="2" indent="-285750"/>
            <a:r>
              <a:rPr lang="zh-TW" altLang="en-US" dirty="0"/>
              <a:t>圖檔格式</a:t>
            </a:r>
            <a:r>
              <a:rPr lang="en-US" altLang="zh-TW" dirty="0"/>
              <a:t>: uint8</a:t>
            </a:r>
          </a:p>
          <a:p>
            <a:pPr marL="742950" lvl="2" indent="-285750"/>
            <a:endParaRPr lang="en-US" altLang="zh-TW" dirty="0"/>
          </a:p>
          <a:p>
            <a:pPr marL="285750" lvl="1" indent="-285750"/>
            <a:r>
              <a:rPr lang="zh-TW" altLang="en-US" dirty="0"/>
              <a:t>功能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 marL="742950" lvl="2" indent="-285750"/>
            <a:r>
              <a:rPr lang="zh-TW" altLang="en-US" dirty="0"/>
              <a:t>配對前後張影像的特徵點</a:t>
            </a:r>
            <a:r>
              <a:rPr lang="en-US" altLang="zh-TW" dirty="0"/>
              <a:t>(image detect corner)</a:t>
            </a:r>
          </a:p>
          <a:p>
            <a:pPr marL="742950" lvl="2" indent="-285750"/>
            <a:r>
              <a:rPr lang="zh-TW" altLang="en-US" dirty="0"/>
              <a:t>追蹤畫面上的動點</a:t>
            </a:r>
            <a:endParaRPr lang="en-US" altLang="zh-TW" dirty="0"/>
          </a:p>
          <a:p>
            <a:pPr marL="742950" lvl="2" indent="-285750"/>
            <a:r>
              <a:rPr lang="zh-TW" altLang="en-US" dirty="0"/>
              <a:t>引用使用者介面，將追蹤結果呈現在</a:t>
            </a:r>
            <a:r>
              <a:rPr lang="en-US" altLang="zh-TW" dirty="0"/>
              <a:t>VGA</a:t>
            </a:r>
            <a:r>
              <a:rPr lang="zh-TW" altLang="en-US" dirty="0"/>
              <a:t>螢幕上</a:t>
            </a:r>
            <a:endParaRPr lang="en-US" altLang="zh-TW" dirty="0"/>
          </a:p>
          <a:p>
            <a:pPr marL="742950" lvl="2" indent="-285750"/>
            <a:endParaRPr lang="en-US" altLang="zh-TW" dirty="0"/>
          </a:p>
          <a:p>
            <a:pPr marL="285750" lvl="1" indent="-285750"/>
            <a:r>
              <a:rPr lang="zh-TW" altLang="en-US" dirty="0"/>
              <a:t>介面</a:t>
            </a:r>
            <a:r>
              <a:rPr lang="en-US" altLang="zh-TW" dirty="0"/>
              <a:t>:</a:t>
            </a:r>
          </a:p>
          <a:p>
            <a:pPr marL="742950" lvl="2" indent="-285750"/>
            <a:r>
              <a:rPr lang="zh-TW" altLang="en-US" dirty="0"/>
              <a:t>外部</a:t>
            </a:r>
            <a:r>
              <a:rPr lang="en-US" altLang="zh-TW" dirty="0"/>
              <a:t>: </a:t>
            </a:r>
          </a:p>
          <a:p>
            <a:pPr marL="1200150" lvl="3" indent="-285750"/>
            <a:r>
              <a:rPr lang="en-US" altLang="zh-TW" dirty="0"/>
              <a:t>VGA</a:t>
            </a:r>
            <a:r>
              <a:rPr lang="zh-TW" altLang="en-US" dirty="0"/>
              <a:t>螢幕</a:t>
            </a:r>
            <a:r>
              <a:rPr lang="en-US" altLang="zh-TW" dirty="0"/>
              <a:t>(1280*1024 pixels)</a:t>
            </a:r>
          </a:p>
          <a:p>
            <a:pPr marL="1200150" lvl="3" indent="-285750"/>
            <a:r>
              <a:rPr lang="en-US" altLang="zh-TW" dirty="0"/>
              <a:t>TVP5150(720*480)</a:t>
            </a:r>
          </a:p>
          <a:p>
            <a:pPr marL="1200150" lvl="3" indent="-285750"/>
            <a:r>
              <a:rPr lang="en-US" altLang="zh-TW" dirty="0"/>
              <a:t>I2C</a:t>
            </a:r>
            <a:r>
              <a:rPr lang="zh-TW" altLang="en-US" dirty="0"/>
              <a:t>解碼模組</a:t>
            </a:r>
            <a:endParaRPr lang="en-US" altLang="zh-TW" dirty="0"/>
          </a:p>
          <a:p>
            <a:pPr marL="1200150" lvl="3" indent="-285750"/>
            <a:r>
              <a:rPr lang="zh-TW" altLang="en-US" dirty="0"/>
              <a:t>指撥開關</a:t>
            </a:r>
            <a:r>
              <a:rPr lang="en-US" altLang="zh-TW" dirty="0"/>
              <a:t>x3(</a:t>
            </a:r>
            <a:r>
              <a:rPr lang="zh-TW" altLang="en-US" dirty="0"/>
              <a:t>切換灰階、測試</a:t>
            </a:r>
            <a:r>
              <a:rPr lang="en-US" altLang="zh-TW" dirty="0"/>
              <a:t>)</a:t>
            </a:r>
          </a:p>
          <a:p>
            <a:pPr marL="742950" lvl="2" indent="-285750"/>
            <a:r>
              <a:rPr lang="zh-TW" altLang="en-US" dirty="0"/>
              <a:t>內部</a:t>
            </a:r>
            <a:r>
              <a:rPr lang="en-US" altLang="zh-TW" dirty="0"/>
              <a:t>:</a:t>
            </a:r>
          </a:p>
          <a:p>
            <a:pPr marL="1200150" lvl="3" indent="-285750"/>
            <a:r>
              <a:rPr lang="zh-TW" altLang="en-US" dirty="0"/>
              <a:t>使用者介面</a:t>
            </a:r>
            <a:r>
              <a:rPr lang="en-US" altLang="zh-TW" dirty="0"/>
              <a:t>(</a:t>
            </a:r>
            <a:r>
              <a:rPr lang="zh-TW" altLang="en-US" dirty="0"/>
              <a:t>描繪手部移動方向</a:t>
            </a:r>
            <a:r>
              <a:rPr lang="en-US" altLang="zh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90588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29614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600" dirty="0"/>
              <a:t>需求列表 </a:t>
            </a:r>
            <a:r>
              <a:rPr lang="en-US" altLang="zh-TW" sz="3600" dirty="0"/>
              <a:t>– </a:t>
            </a:r>
            <a:r>
              <a:rPr lang="zh-TW" altLang="en-US" sz="3600" dirty="0"/>
              <a:t>硬體與環境需求 </a:t>
            </a:r>
            <a:r>
              <a:rPr lang="en-US" altLang="zh-TW" sz="3600" dirty="0"/>
              <a:t>(2023/7/11</a:t>
            </a:r>
            <a:r>
              <a:rPr lang="zh-TW" altLang="en-US" sz="3600" dirty="0"/>
              <a:t>更新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AA0B3468-4E94-4C87-83E5-7571196E9226}"/>
              </a:ext>
            </a:extLst>
          </p:cNvPr>
          <p:cNvSpPr txBox="1">
            <a:spLocks/>
          </p:cNvSpPr>
          <p:nvPr/>
        </p:nvSpPr>
        <p:spPr>
          <a:xfrm>
            <a:off x="826698" y="1204074"/>
            <a:ext cx="5496464" cy="499755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硬體列表：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	</a:t>
            </a:r>
            <a:r>
              <a:rPr lang="en-US" altLang="zh-TW" dirty="0"/>
              <a:t>CPU: 11th Gen Intel(R) Core(TM) i5-1135G7 @ 2.40GHz   2.42 GHz</a:t>
            </a: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884700" lvl="1" indent="-342900">
              <a:buFont typeface="+mj-lt"/>
              <a:buAutoNum type="arabicPeriod"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8" name="內容版面配置區 1">
            <a:extLst>
              <a:ext uri="{FF2B5EF4-FFF2-40B4-BE49-F238E27FC236}">
                <a16:creationId xmlns:a16="http://schemas.microsoft.com/office/drawing/2014/main" id="{C245A360-9E10-4D17-8703-EF2E55778CD9}"/>
              </a:ext>
            </a:extLst>
          </p:cNvPr>
          <p:cNvSpPr txBox="1">
            <a:spLocks/>
          </p:cNvSpPr>
          <p:nvPr/>
        </p:nvSpPr>
        <p:spPr>
          <a:xfrm>
            <a:off x="6323162" y="1204074"/>
            <a:ext cx="5868838" cy="499755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作業系統： </a:t>
            </a:r>
            <a:r>
              <a:rPr lang="en-US" altLang="zh-TW" dirty="0"/>
              <a:t>Win10</a:t>
            </a:r>
          </a:p>
          <a:p>
            <a:pPr lvl="1"/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環境設定：</a:t>
            </a:r>
            <a:r>
              <a:rPr lang="en-US" altLang="zh-TW" dirty="0" err="1"/>
              <a:t>Vivado</a:t>
            </a:r>
            <a:r>
              <a:rPr lang="en-US" altLang="zh-TW" dirty="0"/>
              <a:t> 2020.2</a:t>
            </a:r>
            <a:endParaRPr lang="en-US" altLang="zh-TW" dirty="0">
              <a:solidFill>
                <a:srgbClr val="FF0000"/>
              </a:solidFill>
            </a:endParaRPr>
          </a:p>
          <a:p>
            <a:pPr marL="884700" lvl="1" indent="-342900"/>
            <a:endParaRPr lang="en-US" altLang="zh-TW" dirty="0">
              <a:solidFill>
                <a:srgbClr val="FF0000"/>
              </a:solidFill>
            </a:endParaRPr>
          </a:p>
          <a:p>
            <a:pPr marL="884700" lvl="1" indent="-342900"/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其他工具：</a:t>
            </a:r>
            <a:r>
              <a:rPr lang="en-US" altLang="zh-TW" dirty="0"/>
              <a:t>ZYNQ XC7Z020-CLG484-1</a:t>
            </a:r>
          </a:p>
          <a:p>
            <a:pPr marL="0" indent="0">
              <a:buNone/>
            </a:pPr>
            <a:r>
              <a:rPr lang="en-US" altLang="zh-TW" dirty="0"/>
              <a:t>	PyCharm Community Edition 2023.1.2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zh-TW" altLang="en-US" dirty="0"/>
              <a:t>  </a:t>
            </a:r>
            <a:r>
              <a:rPr lang="en-US" altLang="zh-TW" dirty="0"/>
              <a:t>notepad++</a:t>
            </a:r>
          </a:p>
          <a:p>
            <a:pPr lvl="1"/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020D473-77D9-49CE-9E1B-F1EC6DE3E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106" y="3226246"/>
            <a:ext cx="4217648" cy="312983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42FF09A-533E-409B-B840-BAC95262AD6E}"/>
              </a:ext>
            </a:extLst>
          </p:cNvPr>
          <p:cNvSpPr txBox="1"/>
          <p:nvPr/>
        </p:nvSpPr>
        <p:spPr>
          <a:xfrm>
            <a:off x="2115340" y="6356084"/>
            <a:ext cx="3042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圖、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zedboard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手冊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_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接腳使用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0776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模組列表 </a:t>
            </a:r>
            <a:r>
              <a:rPr lang="en-US" altLang="zh-TW" sz="4000" dirty="0"/>
              <a:t>(2023/7/11</a:t>
            </a:r>
            <a:r>
              <a:rPr lang="zh-TW" altLang="en-US" sz="4000" dirty="0"/>
              <a:t>更新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2316A834-2667-4ABC-A5BA-D24910490852}"/>
              </a:ext>
            </a:extLst>
          </p:cNvPr>
          <p:cNvSpPr txBox="1">
            <a:spLocks/>
          </p:cNvSpPr>
          <p:nvPr/>
        </p:nvSpPr>
        <p:spPr>
          <a:xfrm>
            <a:off x="838200" y="1542268"/>
            <a:ext cx="8555098" cy="2523874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/>
            <a:r>
              <a:rPr lang="en-US" altLang="zh-TW" dirty="0"/>
              <a:t>--top module</a:t>
            </a:r>
          </a:p>
          <a:p>
            <a:pPr marL="285750" lvl="1" indent="-285750"/>
            <a:r>
              <a:rPr lang="en-US" altLang="zh-TW" dirty="0"/>
              <a:t>library IEEE;</a:t>
            </a:r>
          </a:p>
          <a:p>
            <a:pPr marL="285750" lvl="1" indent="-285750"/>
            <a:r>
              <a:rPr lang="en-US" altLang="zh-TW" dirty="0"/>
              <a:t>use IEEE.STD_LOGIC_1164.ALL;</a:t>
            </a:r>
          </a:p>
          <a:p>
            <a:pPr marL="285750" lvl="1" indent="-285750"/>
            <a:r>
              <a:rPr lang="en-US" altLang="zh-TW" dirty="0"/>
              <a:t>USE </a:t>
            </a:r>
            <a:r>
              <a:rPr lang="en-US" altLang="zh-TW" dirty="0" err="1"/>
              <a:t>ieee.numeric_std.all</a:t>
            </a:r>
            <a:r>
              <a:rPr lang="en-US" altLang="zh-TW" dirty="0"/>
              <a:t>; </a:t>
            </a:r>
          </a:p>
          <a:p>
            <a:pPr marL="285750" lvl="1" indent="-285750"/>
            <a:r>
              <a:rPr lang="en-US" altLang="zh-TW" dirty="0"/>
              <a:t>USE </a:t>
            </a:r>
            <a:r>
              <a:rPr lang="en-US" altLang="zh-TW" dirty="0" err="1"/>
              <a:t>ieee.std_logic_unsigned.all</a:t>
            </a:r>
            <a:r>
              <a:rPr lang="en-US" altLang="zh-TW" dirty="0"/>
              <a:t>;</a:t>
            </a:r>
          </a:p>
          <a:p>
            <a:pPr marL="0" lvl="1" indent="0">
              <a:buNone/>
            </a:pPr>
            <a:endParaRPr lang="en-US" altLang="zh-TW" dirty="0"/>
          </a:p>
          <a:p>
            <a:pPr marL="0" lvl="1" indent="0">
              <a:buNone/>
            </a:pPr>
            <a:endParaRPr lang="en-US" altLang="zh-TW" dirty="0"/>
          </a:p>
          <a:p>
            <a:endParaRPr lang="en-US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C05AAB6-48F1-40FC-9C88-5E2B4B25E239}"/>
              </a:ext>
            </a:extLst>
          </p:cNvPr>
          <p:cNvSpPr/>
          <p:nvPr/>
        </p:nvSpPr>
        <p:spPr>
          <a:xfrm>
            <a:off x="4132692" y="1542268"/>
            <a:ext cx="3685624" cy="120032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--test bench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 STD;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std.textio.all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紀錄波形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828800" lvl="5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--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模擬輸出畫面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8B59595-11A2-4EA1-82CA-3EDB6112D0FB}"/>
              </a:ext>
            </a:extLst>
          </p:cNvPr>
          <p:cNvSpPr/>
          <p:nvPr/>
        </p:nvSpPr>
        <p:spPr>
          <a:xfrm>
            <a:off x="838200" y="3601656"/>
            <a:ext cx="3294492" cy="147732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單元測試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BEBLID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cv2 as cv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np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math import sqrt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matplotlib.pyplot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C889F9C-EC3C-4B4D-869C-4FFCD0D7D8DC}"/>
              </a:ext>
            </a:extLst>
          </p:cNvPr>
          <p:cNvSpPr/>
          <p:nvPr/>
        </p:nvSpPr>
        <p:spPr>
          <a:xfrm>
            <a:off x="4132692" y="3601656"/>
            <a:ext cx="3801041" cy="175432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紀錄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ORB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數據至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.csv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檔案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np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cv2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matplotlib import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pyplot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csv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4555903-5489-4138-9D8D-CB855E88729F}"/>
              </a:ext>
            </a:extLst>
          </p:cNvPr>
          <p:cNvSpPr/>
          <p:nvPr/>
        </p:nvSpPr>
        <p:spPr>
          <a:xfrm>
            <a:off x="8049901" y="1436547"/>
            <a:ext cx="2631361" cy="230832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 PS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端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.C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檔案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b="1" dirty="0"/>
              <a:t>#include &lt;</a:t>
            </a:r>
            <a:r>
              <a:rPr lang="en-US" altLang="zh-TW" b="1" dirty="0" err="1"/>
              <a:t>string.h</a:t>
            </a:r>
            <a:r>
              <a:rPr lang="en-US" altLang="zh-TW" b="1" dirty="0"/>
              <a:t>&gt;</a:t>
            </a:r>
          </a:p>
          <a:p>
            <a:r>
              <a:rPr lang="en-US" altLang="zh-TW" b="1" dirty="0"/>
              <a:t>#include "</a:t>
            </a:r>
            <a:r>
              <a:rPr lang="en-US" altLang="zh-TW" b="1" dirty="0" err="1"/>
              <a:t>platform.h</a:t>
            </a:r>
            <a:r>
              <a:rPr lang="en-US" altLang="zh-TW" b="1" dirty="0"/>
              <a:t>"</a:t>
            </a:r>
          </a:p>
          <a:p>
            <a:r>
              <a:rPr lang="en-US" altLang="zh-TW" b="1" dirty="0"/>
              <a:t>#include "</a:t>
            </a:r>
            <a:r>
              <a:rPr lang="en-US" altLang="zh-TW" b="1" dirty="0" err="1"/>
              <a:t>xparameters.h</a:t>
            </a:r>
            <a:r>
              <a:rPr lang="en-US" altLang="zh-TW" b="1" dirty="0"/>
              <a:t>"</a:t>
            </a:r>
          </a:p>
          <a:p>
            <a:endParaRPr lang="zh-TW" altLang="en-US" dirty="0"/>
          </a:p>
          <a:p>
            <a:r>
              <a:rPr lang="en-US" altLang="zh-TW" b="1" dirty="0"/>
              <a:t>#include "</a:t>
            </a:r>
            <a:r>
              <a:rPr lang="en-US" altLang="zh-TW" b="1" dirty="0" err="1"/>
              <a:t>xil_printf.h</a:t>
            </a:r>
            <a:r>
              <a:rPr lang="en-US" altLang="zh-TW" b="1" dirty="0"/>
              <a:t>"</a:t>
            </a:r>
          </a:p>
          <a:p>
            <a:r>
              <a:rPr lang="en-US" altLang="zh-TW" b="1" dirty="0"/>
              <a:t>#include "</a:t>
            </a:r>
            <a:r>
              <a:rPr lang="en-US" altLang="zh-TW" b="1" dirty="0" err="1"/>
              <a:t>ff.h</a:t>
            </a:r>
            <a:r>
              <a:rPr lang="en-US" altLang="zh-TW" b="1" dirty="0"/>
              <a:t>"</a:t>
            </a:r>
          </a:p>
          <a:p>
            <a:r>
              <a:rPr lang="en-US" altLang="zh-TW" b="1" dirty="0"/>
              <a:t>#include "</a:t>
            </a:r>
            <a:r>
              <a:rPr lang="en-US" altLang="zh-TW" b="1" dirty="0" err="1"/>
              <a:t>xdevcfg.h</a:t>
            </a:r>
            <a:r>
              <a:rPr lang="en-US" altLang="zh-TW" b="1" dirty="0"/>
              <a:t>“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203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3">
      <a:majorFont>
        <a:latin typeface="Times New Roman"/>
        <a:ea typeface="標楷體"/>
        <a:cs typeface=""/>
      </a:majorFont>
      <a:minorFont>
        <a:latin typeface="Calibri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105593</TotalTime>
  <Words>4455</Words>
  <Application>Microsoft Office PowerPoint</Application>
  <PresentationFormat>寬螢幕</PresentationFormat>
  <Paragraphs>603</Paragraphs>
  <Slides>62</Slides>
  <Notes>31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62</vt:i4>
      </vt:variant>
    </vt:vector>
  </HeadingPairs>
  <TitlesOfParts>
    <vt:vector size="71" baseType="lpstr">
      <vt:lpstr>-apple-system</vt:lpstr>
      <vt:lpstr>source-code-pro</vt:lpstr>
      <vt:lpstr>標楷體</vt:lpstr>
      <vt:lpstr>Arial</vt:lpstr>
      <vt:lpstr>Calibri</vt:lpstr>
      <vt:lpstr>Cambria Math</vt:lpstr>
      <vt:lpstr>Consolas</vt:lpstr>
      <vt:lpstr>Times New Roman</vt:lpstr>
      <vt:lpstr>Office 佈景主題</vt:lpstr>
      <vt:lpstr>專案進度報告 Harris, ORB matching</vt:lpstr>
      <vt:lpstr>控管記錄 – NAS (2023/9/4)</vt:lpstr>
      <vt:lpstr>控管記錄 – NAS (2023/9/4)</vt:lpstr>
      <vt:lpstr>控管記錄 – Git </vt:lpstr>
      <vt:lpstr>控管記錄 – Git issue </vt:lpstr>
      <vt:lpstr>PowerPoint 簡報</vt:lpstr>
      <vt:lpstr>需求列表 – 軟體需求 (2023/7/11更新)</vt:lpstr>
      <vt:lpstr>需求列表 – 硬體與環境需求 (2023/7/11更新)</vt:lpstr>
      <vt:lpstr>模組列表 (2023/7/11更新)</vt:lpstr>
      <vt:lpstr>系統分析 – Harris (2023/7/11更新)</vt:lpstr>
      <vt:lpstr>系統分析 – Harris區分圖 (2023/7/11更新)</vt:lpstr>
      <vt:lpstr>系統分析 – ORB (2023/7/17更新)</vt:lpstr>
      <vt:lpstr>系統分析 – keypoint matching(2023/7/11更新)</vt:lpstr>
      <vt:lpstr>系統分析 – keypoint matching(2023/7/11更新)</vt:lpstr>
      <vt:lpstr>系統分析 – inliers</vt:lpstr>
      <vt:lpstr>系統分析 – Break down (2023/6/25更新)</vt:lpstr>
      <vt:lpstr>系統分析 – Harris 公式(2023/7/20更新)</vt:lpstr>
      <vt:lpstr>系統分析 – ORB誤差值 (2023/7/18更新)</vt:lpstr>
      <vt:lpstr>系統分析 – BRIEF取樣 (2023/7/18更新)</vt:lpstr>
      <vt:lpstr>系統分析 – steered BRIEF (交接內容)</vt:lpstr>
      <vt:lpstr>系統分析 – Orientation by intensity centroid  (交接內容)</vt:lpstr>
      <vt:lpstr>系統分析 – SD卡產.txt檔(PS端)</vt:lpstr>
      <vt:lpstr>系統分析 – python追加內容至CSV</vt:lpstr>
      <vt:lpstr>系統分析 – 波形模擬專案裡的影像檔(TXT)</vt:lpstr>
      <vt:lpstr>系統分析 – SD卡存.txt檔案</vt:lpstr>
      <vt:lpstr>系統分析 – DDR3讀寫(PL&amp;PS端)</vt:lpstr>
      <vt:lpstr>系統分析 – BRAM讀寫(PL&amp;PS端)</vt:lpstr>
      <vt:lpstr>系統分析 – BRAM讀寫(PL&amp;PS端)</vt:lpstr>
      <vt:lpstr>系統分析 – main.c</vt:lpstr>
      <vt:lpstr>系統分析 – 寫RTL模組讀寫SD卡(PL端)</vt:lpstr>
      <vt:lpstr>系統分析 – 影像取角點座標</vt:lpstr>
      <vt:lpstr>專案架構圖 – 方塊圖(2/2)</vt:lpstr>
      <vt:lpstr>專案架構圖 – BRAM_ILA</vt:lpstr>
      <vt:lpstr>專案架構圖 – BRAM_ILA</vt:lpstr>
      <vt:lpstr>成果展示 – 週進度項目</vt:lpstr>
      <vt:lpstr>成果展示 –VGA畫面驗證結果(2023/8/29)</vt:lpstr>
      <vt:lpstr>成果展示 –記錄匹配的像素座標(2023/8/29)</vt:lpstr>
      <vt:lpstr>成果展示 – 週進度項目</vt:lpstr>
      <vt:lpstr>成果展示 – BRAM與PS端溝通 (2023/8/23)</vt:lpstr>
      <vt:lpstr>成果展示 – ILA驗證BRAM收發的資料</vt:lpstr>
      <vt:lpstr>成果展示 – ILA 產生之CSV檔案</vt:lpstr>
      <vt:lpstr>問題記錄 – ILA無波形訊號</vt:lpstr>
      <vt:lpstr>問題記錄 – ILA與VITIS執行衝突</vt:lpstr>
      <vt:lpstr>預期進度</vt:lpstr>
      <vt:lpstr>成果展示 – 週進度項目 (2023/7/26)</vt:lpstr>
      <vt:lpstr>成果展示 – python將影片檔轉TXT(2023/7/23)</vt:lpstr>
      <vt:lpstr>成果展示 – SD卡與PS端溝通 (2023/7/23)</vt:lpstr>
      <vt:lpstr>預期進度</vt:lpstr>
      <vt:lpstr>問題記錄 – Set up debug</vt:lpstr>
      <vt:lpstr>問題記錄 – Set up debug</vt:lpstr>
      <vt:lpstr>問題記錄 – Vitis 平台</vt:lpstr>
      <vt:lpstr>問題記錄 – Vitis 平台</vt:lpstr>
      <vt:lpstr>問題記錄 – Vitis平台</vt:lpstr>
      <vt:lpstr>成果展示 – 週進度項目 (2023/7/18)</vt:lpstr>
      <vt:lpstr>成果展示 – python 提取inliers數據(2023/7/23)</vt:lpstr>
      <vt:lpstr>成果展示 – python 提取單一點數據(2023/7/23)</vt:lpstr>
      <vt:lpstr>成果展示 – python 參數存入CSV檔案(2023/7/23)</vt:lpstr>
      <vt:lpstr>成果展示 –Harris + ORB matching波形模擬 </vt:lpstr>
      <vt:lpstr>成果展示 – FPGA端 Harris + ORB matching燒錄 </vt:lpstr>
      <vt:lpstr>成果展示 – FPGA端 Harris + ORB matching燒錄 </vt:lpstr>
      <vt:lpstr>成果展示 – 軟體端測試比較表格(.CSV)</vt:lpstr>
      <vt:lpstr>參考資料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專案進度報告 MQTT</dc:title>
  <dc:creator>User</dc:creator>
  <cp:lastModifiedBy>C110112171</cp:lastModifiedBy>
  <cp:revision>5826</cp:revision>
  <dcterms:created xsi:type="dcterms:W3CDTF">2019-03-11T13:47:46Z</dcterms:created>
  <dcterms:modified xsi:type="dcterms:W3CDTF">2023-09-04T23:46:10Z</dcterms:modified>
</cp:coreProperties>
</file>